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0" r:id="rId5"/>
    <p:sldId id="259" r:id="rId6"/>
    <p:sldId id="281" r:id="rId7"/>
    <p:sldId id="260" r:id="rId8"/>
    <p:sldId id="282" r:id="rId9"/>
    <p:sldId id="261" r:id="rId10"/>
    <p:sldId id="262" r:id="rId11"/>
    <p:sldId id="283" r:id="rId12"/>
    <p:sldId id="263" r:id="rId13"/>
    <p:sldId id="264" r:id="rId14"/>
    <p:sldId id="284" r:id="rId15"/>
    <p:sldId id="265" r:id="rId16"/>
    <p:sldId id="266" r:id="rId17"/>
    <p:sldId id="267" r:id="rId18"/>
    <p:sldId id="285" r:id="rId19"/>
    <p:sldId id="268" r:id="rId20"/>
    <p:sldId id="269" r:id="rId21"/>
    <p:sldId id="286" r:id="rId22"/>
    <p:sldId id="270" r:id="rId23"/>
    <p:sldId id="287" r:id="rId24"/>
    <p:sldId id="271" r:id="rId25"/>
    <p:sldId id="288" r:id="rId26"/>
    <p:sldId id="272" r:id="rId27"/>
    <p:sldId id="289" r:id="rId28"/>
    <p:sldId id="273" r:id="rId29"/>
    <p:sldId id="290" r:id="rId30"/>
    <p:sldId id="291" r:id="rId31"/>
    <p:sldId id="274" r:id="rId32"/>
    <p:sldId id="275" r:id="rId33"/>
    <p:sldId id="276" r:id="rId34"/>
    <p:sldId id="277" r:id="rId35"/>
    <p:sldId id="292" r:id="rId36"/>
    <p:sldId id="278" r:id="rId37"/>
    <p:sldId id="293" r:id="rId38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102" y="792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030787" y="8899856"/>
            <a:ext cx="14241000" cy="56515"/>
          </a:xfrm>
          <a:custGeom>
            <a:avLst/>
            <a:gdLst/>
            <a:ahLst/>
            <a:cxnLst/>
            <a:rect l="l" t="t" r="r" b="b"/>
            <a:pathLst>
              <a:path w="6189980" h="56515">
                <a:moveTo>
                  <a:pt x="6189853" y="47256"/>
                </a:moveTo>
                <a:lnTo>
                  <a:pt x="0" y="47256"/>
                </a:lnTo>
                <a:lnTo>
                  <a:pt x="0" y="56388"/>
                </a:lnTo>
                <a:lnTo>
                  <a:pt x="6189853" y="56388"/>
                </a:lnTo>
                <a:lnTo>
                  <a:pt x="6189853" y="47256"/>
                </a:lnTo>
                <a:close/>
              </a:path>
              <a:path w="6189980" h="56515">
                <a:moveTo>
                  <a:pt x="6189853" y="0"/>
                </a:moveTo>
                <a:lnTo>
                  <a:pt x="0" y="0"/>
                </a:lnTo>
                <a:lnTo>
                  <a:pt x="0" y="38100"/>
                </a:lnTo>
                <a:lnTo>
                  <a:pt x="6189853" y="38100"/>
                </a:lnTo>
                <a:lnTo>
                  <a:pt x="6189853" y="0"/>
                </a:lnTo>
                <a:close/>
              </a:path>
            </a:pathLst>
          </a:custGeom>
          <a:solidFill>
            <a:srgbClr val="61232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25705" y="8982787"/>
            <a:ext cx="11253428" cy="28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Tema</a:t>
            </a:r>
            <a:r>
              <a:rPr lang="es-ES" spc="5"/>
              <a:t> </a:t>
            </a:r>
            <a:r>
              <a:rPr lang="es-ES" spc="-5"/>
              <a:t>4:</a:t>
            </a:r>
            <a:r>
              <a:rPr lang="es-ES"/>
              <a:t> </a:t>
            </a:r>
            <a:r>
              <a:rPr lang="es-ES" spc="-5"/>
              <a:t>CONCEPTOS BÁSICOS Y</a:t>
            </a:r>
            <a:r>
              <a:rPr lang="es-ES"/>
              <a:t> </a:t>
            </a:r>
            <a:r>
              <a:rPr lang="es-ES" spc="-5"/>
              <a:t>MÉTODOS</a:t>
            </a:r>
            <a:r>
              <a:rPr lang="es-ES"/>
              <a:t> </a:t>
            </a:r>
            <a:r>
              <a:rPr lang="es-ES" spc="-5"/>
              <a:t>PARA </a:t>
            </a:r>
            <a:r>
              <a:rPr lang="es-ES"/>
              <a:t>EL</a:t>
            </a:r>
            <a:r>
              <a:rPr lang="es-ES" spc="-5"/>
              <a:t> CÁLCULO </a:t>
            </a:r>
            <a:r>
              <a:rPr lang="es-ES"/>
              <a:t>DE</a:t>
            </a:r>
            <a:r>
              <a:rPr lang="es-ES" spc="5"/>
              <a:t> </a:t>
            </a:r>
            <a:r>
              <a:rPr lang="es-ES" spc="-5"/>
              <a:t>ESTABILIDAD</a:t>
            </a:r>
            <a:r>
              <a:rPr lang="es-ES"/>
              <a:t> </a:t>
            </a:r>
            <a:r>
              <a:rPr lang="es-ES" spc="-5"/>
              <a:t>TRANSITORIA</a:t>
            </a:r>
          </a:p>
          <a:p>
            <a:pPr marL="12700" marR="834390">
              <a:lnSpc>
                <a:spcPts val="1220"/>
              </a:lnSpc>
              <a:spcBef>
                <a:spcPts val="35"/>
              </a:spcBef>
            </a:pPr>
            <a:r>
              <a:rPr lang="es-ES" b="0" spc="-5"/>
              <a:t>Modulo</a:t>
            </a:r>
            <a:r>
              <a:rPr lang="es-ES" b="0" spc="10"/>
              <a:t> </a:t>
            </a:r>
            <a:r>
              <a:rPr lang="es-ES" b="0" spc="-5"/>
              <a:t>III.</a:t>
            </a:r>
            <a:r>
              <a:rPr lang="es-ES" b="0" spc="15"/>
              <a:t> </a:t>
            </a:r>
            <a:r>
              <a:rPr lang="es-ES" b="0" spc="-10"/>
              <a:t>Curso</a:t>
            </a:r>
            <a:r>
              <a:rPr lang="es-ES" b="0" spc="10"/>
              <a:t> </a:t>
            </a:r>
            <a:r>
              <a:rPr lang="es-ES" b="0" spc="-5"/>
              <a:t>Posgrado:</a:t>
            </a:r>
            <a:r>
              <a:rPr lang="es-ES" b="0" spc="5"/>
              <a:t> </a:t>
            </a:r>
            <a:r>
              <a:rPr lang="es-ES" b="0" spc="-5"/>
              <a:t>Análisis</a:t>
            </a:r>
            <a:r>
              <a:rPr lang="es-ES" b="0"/>
              <a:t> de</a:t>
            </a:r>
            <a:r>
              <a:rPr lang="es-ES" b="0" spc="20"/>
              <a:t> </a:t>
            </a:r>
            <a:r>
              <a:rPr lang="es-ES" b="0" spc="-5"/>
              <a:t>Funcionamiento</a:t>
            </a:r>
            <a:r>
              <a:rPr lang="es-ES" b="0" spc="10"/>
              <a:t> </a:t>
            </a:r>
            <a:r>
              <a:rPr lang="es-ES" b="0"/>
              <a:t>de</a:t>
            </a:r>
            <a:r>
              <a:rPr lang="es-ES" b="0" spc="15"/>
              <a:t> </a:t>
            </a:r>
            <a:r>
              <a:rPr lang="es-ES" b="0" spc="-5"/>
              <a:t>Sistemas</a:t>
            </a:r>
            <a:r>
              <a:rPr lang="es-ES" b="0" spc="5"/>
              <a:t> </a:t>
            </a:r>
            <a:r>
              <a:rPr lang="es-ES" b="0" spc="-5"/>
              <a:t>Eléctricos </a:t>
            </a:r>
            <a:r>
              <a:rPr lang="es-ES" b="0" spc="-210"/>
              <a:t> </a:t>
            </a:r>
            <a:r>
              <a:rPr lang="es-ES" b="0" spc="-5"/>
              <a:t>Autor:</a:t>
            </a:r>
            <a:r>
              <a:rPr lang="es-ES" b="0" spc="-10"/>
              <a:t> </a:t>
            </a:r>
            <a:r>
              <a:rPr lang="es-ES" b="0" spc="-5"/>
              <a:t>Ing. María</a:t>
            </a:r>
            <a:r>
              <a:rPr lang="es-ES" b="0"/>
              <a:t> </a:t>
            </a:r>
            <a:r>
              <a:rPr lang="es-ES" b="0" spc="-5"/>
              <a:t>del</a:t>
            </a:r>
            <a:r>
              <a:rPr lang="es-ES" b="0"/>
              <a:t> </a:t>
            </a:r>
            <a:r>
              <a:rPr lang="es-ES" b="0" spc="-5"/>
              <a:t>Carmen</a:t>
            </a:r>
            <a:r>
              <a:rPr lang="es-ES" b="0"/>
              <a:t> </a:t>
            </a:r>
            <a:r>
              <a:rPr lang="es-ES" b="0" spc="-5"/>
              <a:t>Giménez</a:t>
            </a:r>
            <a:endParaRPr lang="es-ES" b="0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535671" y="9136710"/>
            <a:ext cx="1120522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127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82600" y="304800"/>
            <a:ext cx="17068800" cy="113428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ctr">
              <a:spcBef>
                <a:spcPts val="204"/>
              </a:spcBef>
            </a:pP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CONCEPTOS</a:t>
            </a:r>
            <a:r>
              <a:rPr sz="3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BÁSICOS</a:t>
            </a:r>
            <a:r>
              <a:rPr sz="3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sz="3600" b="1" spc="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METODOS</a:t>
            </a:r>
            <a:r>
              <a:rPr sz="3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1F5F"/>
                </a:solidFill>
                <a:latin typeface="Arial"/>
                <a:cs typeface="Arial"/>
              </a:rPr>
              <a:t>PARA</a:t>
            </a:r>
            <a:r>
              <a:rPr sz="3600" b="1" spc="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sz="3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CÁLCULO</a:t>
            </a:r>
            <a:r>
              <a:rPr sz="360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sz="3600" b="1" spc="-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ESTABILIDAD</a:t>
            </a:r>
            <a:r>
              <a:rPr sz="36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Arial"/>
                <a:cs typeface="Arial"/>
              </a:rPr>
              <a:t>TRANSITORIA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9800" y="1439084"/>
            <a:ext cx="16611600" cy="8429872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460375" lvl="1" indent="-448309" algn="just">
              <a:spcBef>
                <a:spcPts val="615"/>
              </a:spcBef>
              <a:buAutoNum type="arabicPeriod"/>
              <a:tabLst>
                <a:tab pos="460375" algn="l"/>
                <a:tab pos="461009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1225" lvl="2" indent="-539750" algn="just">
              <a:spcBef>
                <a:spcPts val="515"/>
              </a:spcBef>
              <a:buAutoNum type="arabicPeriod"/>
              <a:tabLst>
                <a:tab pos="911225" algn="l"/>
                <a:tab pos="911860" algn="l"/>
              </a:tabLst>
            </a:pP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clasificarse en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subperiodos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saber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0375" lvl="1" indent="-442595" algn="just">
              <a:spcBef>
                <a:spcPts val="550"/>
              </a:spcBef>
              <a:buAutoNum type="arabicPeriod"/>
              <a:tabLst>
                <a:tab pos="460375" algn="l"/>
                <a:tab pos="461009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Pautas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cercanías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temporal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frente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4970" marR="162560" lvl="1" indent="-381000" algn="just">
              <a:spcBef>
                <a:spcPts val="64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Estacionario</a:t>
            </a:r>
            <a:r>
              <a:rPr sz="2800" b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 </a:t>
            </a:r>
            <a:r>
              <a:rPr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0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Áreas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1225" lvl="2" indent="-539750" algn="just">
              <a:spcBef>
                <a:spcPts val="530"/>
              </a:spcBef>
              <a:buAutoNum type="arabicPeriod"/>
              <a:tabLst>
                <a:tab pos="911225" algn="l"/>
                <a:tab pos="911860" algn="l"/>
              </a:tabLst>
            </a:pP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55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Determinación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-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3380" marR="5080" lvl="1" indent="-361315" algn="just">
              <a:spcBef>
                <a:spcPts val="635"/>
              </a:spcBef>
              <a:buAutoNum type="arabicPeriod"/>
              <a:tabLst>
                <a:tab pos="373380" algn="l"/>
                <a:tab pos="374015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Numérica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Movimiento.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Crítico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1375" lvl="2" indent="-469900" algn="just">
              <a:spcBef>
                <a:spcPts val="490"/>
              </a:spcBef>
              <a:buAutoNum type="arabicPeriod"/>
              <a:tabLst>
                <a:tab pos="841375" algn="l"/>
                <a:tab pos="842010" algn="l"/>
              </a:tabLst>
            </a:pP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 Numérica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55"/>
              </a:spcBef>
              <a:buAutoNum type="arabicPeriod"/>
              <a:tabLst>
                <a:tab pos="393700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 de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Activa.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R≠0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7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la</a:t>
            </a:r>
            <a:r>
              <a:rPr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del</a:t>
            </a:r>
            <a:r>
              <a:rPr sz="2800" b="1" spc="-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700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Ubicación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3700" lvl="1" indent="-381000" algn="just">
              <a:spcBef>
                <a:spcPts val="540"/>
              </a:spcBef>
              <a:buAutoNum type="arabicPeriod"/>
              <a:tabLst>
                <a:tab pos="393700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-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82600" y="1256728"/>
            <a:ext cx="16992600" cy="174855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Estabilidad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entiende la habilidad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sistema para regresar en un tiempo finito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recuperadoras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someter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perturbadoras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desarrolladas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823" y="4821166"/>
            <a:ext cx="16992600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 Fundamentales: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2444" marR="5080" indent="-457200" algn="just">
              <a:buFont typeface="Wingdings" panose="05000000000000000000" pitchFamily="2" charset="2"/>
              <a:buChar char="ü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concepto 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puede tomarse con carácter absoluto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el 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es frecuente la aparición de estados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Cuasi-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sistema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sincronismo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otro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20"/>
              </a:spcBef>
              <a:buFont typeface="Wingdings" panose="05000000000000000000" pitchFamily="2" charset="2"/>
              <a:buChar char="ü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2444" marR="6350" indent="-457200" algn="just">
              <a:buFont typeface="Wingdings" panose="05000000000000000000" pitchFamily="2" charset="2"/>
              <a:buChar char="ü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tradicionales</a:t>
            </a:r>
            <a:r>
              <a:rPr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determinan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 en el tiempo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 el sistema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periodo de análisis abarca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que transcurre desde la ocurrencia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perturbación hasta que se alcanza un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25"/>
              </a:spcBef>
              <a:buFont typeface="Wingdings" panose="05000000000000000000" pitchFamily="2" charset="2"/>
              <a:buChar char="ü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2444" marR="9525" indent="-457200" algn="just">
              <a:buFont typeface="Wingdings" panose="05000000000000000000" pitchFamily="2" charset="2"/>
              <a:buChar char="ü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de los fenómenos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función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 de tiempo que abarca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es fundamental, porque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 forma se determina la adecuada modelación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30200" y="457200"/>
            <a:ext cx="9282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520700" algn="l"/>
              </a:tabLst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Estabilidad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 Introducción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93823" y="3005284"/>
            <a:ext cx="169813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5405" algn="just">
              <a:spcBef>
                <a:spcPts val="9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habilidad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recobrar su estado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de equilibrio,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previo a la ocurrencia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 falla,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uno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derivado 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nueva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configuración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originada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suceden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sistema cambios repentinos (violentos)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involucran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 montos 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816611"/>
            <a:ext cx="17144999" cy="62267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064" marR="6350" lvl="2" algn="just">
              <a:spcBef>
                <a:spcPts val="215"/>
              </a:spcBef>
              <a:tabLst>
                <a:tab pos="448945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clasificarse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subperiodos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b="1" i="1" spc="-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saber</a:t>
            </a: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4" marR="6350" lvl="2" algn="just">
              <a:spcBef>
                <a:spcPts val="215"/>
              </a:spcBef>
              <a:tabLst>
                <a:tab pos="44894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4530" marR="5080" lvl="3" indent="-457200" algn="just">
              <a:spcBef>
                <a:spcPts val="990"/>
              </a:spcBef>
              <a:buSzPct val="133333"/>
              <a:buFont typeface="Arial" panose="020B0604020202020204" pitchFamily="34" charset="0"/>
              <a:buChar char="•"/>
              <a:tabLst>
                <a:tab pos="45656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Inicial: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milisegundos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producirse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falla.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8309" marR="7620" algn="just">
              <a:spcBef>
                <a:spcPts val="3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protecciones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aún </a:t>
            </a:r>
            <a:r>
              <a:rPr sz="2800" spc="-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controlado el funcionamiento de los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a que la respuesta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iniciado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aún.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Tiempos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menores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4530" marR="10795" lvl="3" indent="-457200" algn="just">
              <a:spcBef>
                <a:spcPts val="5"/>
              </a:spcBef>
              <a:buSzPct val="133333"/>
              <a:buFont typeface="Arial" panose="020B0604020202020204" pitchFamily="34" charset="0"/>
              <a:buChar char="•"/>
              <a:tabLst>
                <a:tab pos="45656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Intermedio: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cual los reguladores de tensión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actúan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manejo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3" algn="just">
              <a:spcBef>
                <a:spcPts val="50"/>
              </a:spcBef>
              <a:buClr>
                <a:srgbClr val="001F5F"/>
              </a:buClr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4530" marR="7620" lvl="3" indent="-457200" algn="just">
              <a:buSzPct val="133333"/>
              <a:buFont typeface="Arial" panose="020B0604020202020204" pitchFamily="34" charset="0"/>
              <a:buChar char="•"/>
              <a:tabLst>
                <a:tab pos="45656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final: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fallas severas,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extiende por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minutos.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 se pueden ejecutar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control tales como forzar la salida 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líneas,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desconexión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y/o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subsitemas.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sistema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conservación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calidad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15999" y="7315200"/>
            <a:ext cx="15925800" cy="133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4135" algn="just">
              <a:lnSpc>
                <a:spcPct val="95800"/>
              </a:lnSpc>
              <a:spcBef>
                <a:spcPts val="9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¡!! Los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primeros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periodos son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 críticos frente a 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 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severa y a la vez, son los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requieren 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modelación detallada y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 y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1" y="1447800"/>
            <a:ext cx="16764000" cy="736291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0665" marR="6350" indent="-228600" algn="just">
              <a:spcBef>
                <a:spcPts val="195"/>
              </a:spcBef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introducidos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reflejan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modificaciones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unifilar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  <a:buFont typeface="Symbol"/>
              <a:buChar char="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665" marR="7620" indent="-228600" algn="just"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estado transitorio,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ponen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evidencia nuevos valores de los parámetros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sincrónicas.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manifiestan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impedancias propias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nuevos valores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 entre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otros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  <a:buFont typeface="Symbol"/>
              <a:buChar char="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calculan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impedancias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esquema unifilar del sistema eléctrico.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modificación de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inmediata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  <a:buFont typeface="Symbol"/>
              <a:buChar char="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(“δ”)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“no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considera”</a:t>
            </a:r>
            <a:r>
              <a:rPr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 aperiódica de la corriente de estator.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casos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excepcionales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(cortocircuitos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y/o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tierra)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necesario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disminución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s-ES"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turbina</a:t>
            </a:r>
            <a:r>
              <a:rPr lang="es-ES"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15%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06400" y="533400"/>
            <a:ext cx="13495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Pautas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Transitoria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96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10514" y="1400442"/>
            <a:ext cx="811518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el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figura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2202" y="2404407"/>
            <a:ext cx="4897833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proximidades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1100" b="1" i="1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574" y="4617392"/>
            <a:ext cx="6722034" cy="9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4350">
              <a:spcBef>
                <a:spcPts val="100"/>
              </a:spcBef>
              <a:buClr>
                <a:srgbClr val="000000"/>
              </a:buClr>
              <a:buFont typeface="+mj-lt"/>
              <a:buAutoNum type="arabicPeriod"/>
              <a:tabLst>
                <a:tab pos="241300" algn="l"/>
              </a:tabLst>
            </a:pP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5" indent="-514350">
              <a:spcBef>
                <a:spcPts val="865"/>
              </a:spcBef>
              <a:buClr>
                <a:srgbClr val="000000"/>
              </a:buClr>
              <a:buFont typeface="+mj-lt"/>
              <a:buAutoNum type="arabicPeriod"/>
              <a:tabLst>
                <a:tab pos="2413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25741" y="4569057"/>
            <a:ext cx="11570411" cy="2428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Pg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40" marR="5080" indent="-3175">
              <a:spcBef>
                <a:spcPts val="960"/>
              </a:spcBef>
              <a:tabLst>
                <a:tab pos="1771014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segundo.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40" marR="5080" indent="-3175">
              <a:spcBef>
                <a:spcPts val="960"/>
              </a:spcBef>
              <a:tabLst>
                <a:tab pos="1771014" algn="l"/>
              </a:tabLst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Pg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casi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	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ΔP=Pm</a:t>
            </a: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40" marR="5080" indent="-3175">
              <a:spcBef>
                <a:spcPts val="960"/>
              </a:spcBef>
              <a:tabLst>
                <a:tab pos="1771014" algn="l"/>
              </a:tabLst>
            </a:pP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ΔM=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cΔP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40" marR="5080" indent="-3175">
              <a:lnSpc>
                <a:spcPts val="1380"/>
              </a:lnSpc>
              <a:spcBef>
                <a:spcPts val="960"/>
              </a:spcBef>
              <a:tabLst>
                <a:tab pos="1771014" algn="l"/>
              </a:tabLst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514" y="7012816"/>
            <a:ext cx="16985637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944"/>
              </a:spcBef>
            </a:pP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3200" b="1" spc="114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3200" b="1" spc="1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duración</a:t>
            </a:r>
            <a:r>
              <a:rPr sz="3200" b="1" spc="1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3200" b="1" spc="114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3200" b="1" spc="1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3200" b="1" spc="1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3200" b="1" spc="114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suficientemente</a:t>
            </a:r>
            <a:r>
              <a:rPr sz="3200" b="1" spc="1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</a:t>
            </a:r>
            <a:r>
              <a:rPr sz="3200" b="1" spc="1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3200" b="1" spc="1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llega</a:t>
            </a:r>
            <a:r>
              <a:rPr sz="3200" b="1" spc="1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inevitablemente</a:t>
            </a:r>
            <a:r>
              <a:rPr sz="3200" b="1" spc="114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200" b="1" spc="-30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3200" b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3200"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3200"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3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5696" y="1064197"/>
            <a:ext cx="8263703" cy="3855231"/>
          </a:xfrm>
          <a:prstGeom prst="rect">
            <a:avLst/>
          </a:prstGeom>
        </p:spPr>
      </p:pic>
      <p:grpSp>
        <p:nvGrpSpPr>
          <p:cNvPr id="21" name="Grupo 20"/>
          <p:cNvGrpSpPr/>
          <p:nvPr/>
        </p:nvGrpSpPr>
        <p:grpSpPr>
          <a:xfrm>
            <a:off x="4421119" y="4704720"/>
            <a:ext cx="857118" cy="842262"/>
            <a:chOff x="7803833" y="4012248"/>
            <a:chExt cx="246380" cy="393572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03833" y="4012248"/>
              <a:ext cx="238125" cy="1003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88" y="4305490"/>
              <a:ext cx="238125" cy="100330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4617" y="5783492"/>
            <a:ext cx="986103" cy="23161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63528" y="472965"/>
            <a:ext cx="11036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452120" algn="l"/>
              </a:tabLst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Cortocircuito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cercanías del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482600" y="1219200"/>
            <a:ext cx="17068800" cy="706026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0800" marR="431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ilustrativas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comportamiento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>
              <a:spcBef>
                <a:spcPts val="1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5720" algn="just">
              <a:spcBef>
                <a:spcPts val="91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fundamental importancia observar la oscilación temporal de dicha variable junto con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nodales,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889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explicar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consideraremos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sz="2800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este sistema el generador sincrónico es representado por una fuente de tensión interna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E`e</a:t>
            </a:r>
            <a:r>
              <a:rPr sz="2800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jδ</a:t>
            </a:r>
            <a:r>
              <a:rPr sz="2800" spc="202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x`d,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unido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-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</a:t>
            </a:r>
            <a:r>
              <a:rPr sz="2800" spc="172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l1</a:t>
            </a:r>
            <a:r>
              <a:rPr sz="2800" spc="44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spc="-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l2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Ered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ej0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sistema,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en</a:t>
            </a:r>
            <a:r>
              <a:rPr lang="es-ES" sz="2800" spc="5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el,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tensión</a:t>
            </a:r>
            <a:r>
              <a:rPr lang="es-ES" sz="2800" spc="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es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inamovible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ya</a:t>
            </a:r>
            <a:r>
              <a:rPr lang="es-ES" sz="2800" spc="5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que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depende</a:t>
            </a:r>
            <a:r>
              <a:rPr lang="es-ES" sz="2800" spc="3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del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resto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del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sistema</a:t>
            </a:r>
            <a:r>
              <a:rPr lang="es-ES" sz="2800" spc="34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 </a:t>
            </a:r>
            <a:r>
              <a:rPr lang="es-ES" sz="2800" spc="-30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cualquier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variación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en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15" dirty="0">
                <a:latin typeface="Microsoft Sans Serif"/>
                <a:cs typeface="Microsoft Sans Serif"/>
              </a:rPr>
              <a:t>la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porción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mostrada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no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ejerce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ninguna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influencia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sobre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él.</a:t>
            </a:r>
            <a:endParaRPr lang="es-ES" sz="2800" dirty="0">
              <a:latin typeface="Microsoft Sans Serif"/>
              <a:cs typeface="Microsoft Sans Serif"/>
            </a:endParaRPr>
          </a:p>
          <a:p>
            <a:pPr marL="50800" marR="43180" algn="just">
              <a:spcBef>
                <a:spcPts val="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54000" y="228600"/>
            <a:ext cx="115775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 algn="just">
              <a:spcBef>
                <a:spcPts val="5"/>
              </a:spcBef>
              <a:tabLst>
                <a:tab pos="450850" algn="l"/>
              </a:tabLst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Evolución temporal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530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252798"/>
            <a:ext cx="6171565" cy="45589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spcBef>
                <a:spcPts val="815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despreciadas.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4000" y="3700108"/>
            <a:ext cx="17145000" cy="1749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simple.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Generador/Barra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45" algn="ctr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spcBef>
                <a:spcPts val="5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Representando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clásico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despreciando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hubiere,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es…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0230" y="8763000"/>
            <a:ext cx="17373177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8940">
              <a:spcBef>
                <a:spcPts val="10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fase.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Generador/Barra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5600" y="853882"/>
            <a:ext cx="6705600" cy="266913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9800" y="5594495"/>
            <a:ext cx="8686800" cy="29914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279400" y="304800"/>
            <a:ext cx="17373177" cy="12543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 algn="just">
              <a:lnSpc>
                <a:spcPct val="95900"/>
              </a:lnSpc>
              <a:spcBef>
                <a:spcPts val="5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Agrupando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estrella-triángulo,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mostrado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4.4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="1" i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 transitoria del generador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 las reactancias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1000" y="4896235"/>
            <a:ext cx="17119599" cy="1090042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715135" algn="ctr">
              <a:spcBef>
                <a:spcPts val="88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4: Circuito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85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07302" y="7289884"/>
            <a:ext cx="173735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6200" y="1799808"/>
            <a:ext cx="5029200" cy="269599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3133" y="6252558"/>
            <a:ext cx="5715332" cy="85874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98000" y="7591537"/>
            <a:ext cx="2819400" cy="8393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80999" y="8826795"/>
            <a:ext cx="171195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16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Suponiendo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funcionando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nominal.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Tomando 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potencia nominal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como potencia base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 ello significa que el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entrega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0,5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6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516129"/>
            <a:ext cx="10820401" cy="967187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spcBef>
                <a:spcPts val="855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coordenados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P,δ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4.5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5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ctr">
              <a:spcBef>
                <a:spcPts val="10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4.5: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Potencia-Ángulo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Máquina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228600" algn="just"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senoide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representación de 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 de Potencia eléctrica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 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δ= 90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2065" indent="-228600" algn="just">
              <a:spcBef>
                <a:spcPts val="100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horizontal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trazada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P=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0,5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0160" indent="-228600" algn="just">
              <a:spcBef>
                <a:spcPts val="10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δo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estacionario,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realizando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intersección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matemática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3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acá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 al estado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operación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sistema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estudiado,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observemos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ocasiona</a:t>
            </a:r>
            <a:r>
              <a:rPr lang="es-ES"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Peléctrica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Pmecácina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5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150600" y="2590800"/>
            <a:ext cx="6400800" cy="5410200"/>
            <a:chOff x="2536444" y="1863624"/>
            <a:chExt cx="2861310" cy="215963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6444" y="1863624"/>
              <a:ext cx="2860725" cy="21596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02280" y="3322827"/>
              <a:ext cx="2162810" cy="15875"/>
            </a:xfrm>
            <a:custGeom>
              <a:avLst/>
              <a:gdLst/>
              <a:ahLst/>
              <a:cxnLst/>
              <a:rect l="l" t="t" r="r" b="b"/>
              <a:pathLst>
                <a:path w="2162810" h="15875">
                  <a:moveTo>
                    <a:pt x="0" y="15875"/>
                  </a:moveTo>
                  <a:lnTo>
                    <a:pt x="216281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152400"/>
            <a:ext cx="17144999" cy="1979388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 algn="just">
              <a:spcBef>
                <a:spcPts val="1095"/>
              </a:spcBef>
            </a:pP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44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Pmo=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0,5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Pm1=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0,8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quedaría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ubicado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horizontal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senoide,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0" y="9144000"/>
            <a:ext cx="17144999" cy="54373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ctr">
              <a:spcBef>
                <a:spcPts val="88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δ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de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Potencia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9600" y="2360388"/>
            <a:ext cx="11658600" cy="67836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30200" y="381000"/>
            <a:ext cx="17144999" cy="913839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marR="187325" algn="just">
              <a:spcBef>
                <a:spcPts val="944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describir </a:t>
            </a:r>
            <a:r>
              <a:rPr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87325" algn="just">
              <a:spcBef>
                <a:spcPts val="944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0795" indent="-228600" algn="just">
              <a:spcBef>
                <a:spcPts val="1010"/>
              </a:spcBef>
              <a:buFont typeface="Symbol"/>
              <a:buChar char=""/>
              <a:tabLst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aumentar 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mecánica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generador recibe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energía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 que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acelerarse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cinética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0795" indent="-228600" algn="just">
              <a:spcBef>
                <a:spcPts val="1010"/>
              </a:spcBef>
              <a:buFont typeface="Symbol"/>
              <a:buChar char=""/>
              <a:tabLst>
                <a:tab pos="469900" algn="l"/>
              </a:tabLst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715" indent="-228600" algn="just">
              <a:spcBef>
                <a:spcPts val="994"/>
              </a:spcBef>
              <a:buFont typeface="Symbol"/>
              <a:buChar char=""/>
              <a:tabLst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aumenta la velocidad del rotor, comienza a crecer el ángulo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funcionamiento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desplaza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senoide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715" indent="-228600" algn="just">
              <a:spcBef>
                <a:spcPts val="994"/>
              </a:spcBef>
              <a:buFont typeface="Symbol"/>
              <a:buChar char=""/>
              <a:tabLst>
                <a:tab pos="4699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715" indent="-228600" algn="just">
              <a:spcBef>
                <a:spcPts val="975"/>
              </a:spcBef>
              <a:buFont typeface="Symbol"/>
              <a:buChar char=""/>
              <a:tabLst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vez que se sobrepasa el punto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mecánica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 es menor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eléctrica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salida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la máquina comienza 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frenarse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cinética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acumuló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715" indent="-228600" algn="just">
              <a:spcBef>
                <a:spcPts val="975"/>
              </a:spcBef>
              <a:buFont typeface="Symbol"/>
              <a:buChar char=""/>
              <a:tabLst>
                <a:tab pos="4699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228600" algn="just">
              <a:spcBef>
                <a:spcPts val="1045"/>
              </a:spcBef>
              <a:buFont typeface="Symbol"/>
              <a:buChar char=""/>
              <a:tabLst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punto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 a 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desviación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angular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 el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 es un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sincrónica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 al momento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que el rotor entregó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acumuló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evolución desde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“b”.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228600" algn="just">
              <a:spcBef>
                <a:spcPts val="1045"/>
              </a:spcBef>
              <a:buFont typeface="Symbol"/>
              <a:buChar char=""/>
              <a:tabLst>
                <a:tab pos="4699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8890" indent="-228600" algn="just">
              <a:spcBef>
                <a:spcPts val="994"/>
              </a:spcBef>
              <a:buFont typeface="Symbol"/>
              <a:buChar char="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 a decrecer en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δ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 un proceso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oscilatorio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alrededor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20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6121" y="1747921"/>
            <a:ext cx="17255279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apartado anterior se escribió que la potencia eléctrica de estado permanente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 una máquina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operando en un sistema de única máquina conectada 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6212" y="3500100"/>
            <a:ext cx="17255187" cy="21794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255" algn="just">
              <a:spcBef>
                <a:spcPts val="19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preguntamos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porque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llamamos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E´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empleamos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Hagamos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Consideremos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</a:t>
            </a:r>
            <a:r>
              <a:rPr sz="2800" b="1" i="1" spc="-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77059" y="5708618"/>
            <a:ext cx="964471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228600" algn="just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Estacionario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4136" y="7096706"/>
            <a:ext cx="282026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b="1"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44136" y="7922885"/>
            <a:ext cx="586826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Potencia-δ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8214" y="2634702"/>
            <a:ext cx="4953000" cy="76493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6121" y="6448573"/>
            <a:ext cx="3767878" cy="205740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10922000" y="5257800"/>
            <a:ext cx="6629399" cy="4648200"/>
            <a:chOff x="2536444" y="5833745"/>
            <a:chExt cx="2879471" cy="2159635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6444" y="5833745"/>
              <a:ext cx="2879471" cy="215963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49220" y="7386955"/>
              <a:ext cx="2450465" cy="8255"/>
            </a:xfrm>
            <a:custGeom>
              <a:avLst/>
              <a:gdLst/>
              <a:ahLst/>
              <a:cxnLst/>
              <a:rect l="l" t="t" r="r" b="b"/>
              <a:pathLst>
                <a:path w="2450465" h="8254">
                  <a:moveTo>
                    <a:pt x="0" y="8255"/>
                  </a:moveTo>
                  <a:lnTo>
                    <a:pt x="2450465" y="0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Rectángulo 28"/>
          <p:cNvSpPr/>
          <p:nvPr/>
        </p:nvSpPr>
        <p:spPr>
          <a:xfrm>
            <a:off x="251322" y="378715"/>
            <a:ext cx="173000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120" marR="70485" indent="-381000" algn="just">
              <a:spcBef>
                <a:spcPts val="125"/>
              </a:spcBef>
              <a:tabLst>
                <a:tab pos="452120" algn="l"/>
              </a:tabLst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Ángulo</a:t>
            </a:r>
            <a:r>
              <a:rPr lang="es-ES" sz="36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6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lang="es-ES" sz="3600" b="1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3600" b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36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3600" b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lang="es-ES" sz="3600" b="1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3600" b="1" spc="-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 Transitorio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208866" y="8697624"/>
            <a:ext cx="52304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7: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648" y="6131978"/>
            <a:ext cx="3462352" cy="7950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999" y="304800"/>
            <a:ext cx="1193571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6060" algn="just">
              <a:spcBef>
                <a:spcPts val="100"/>
              </a:spcBef>
              <a:buFont typeface="Symbol"/>
              <a:buChar char=""/>
              <a:tabLst>
                <a:tab pos="238125" algn="l"/>
                <a:tab pos="23876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Eléctrica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2309" y="3015776"/>
            <a:ext cx="375991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9423" y="5815266"/>
            <a:ext cx="17120236" cy="39042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4.9: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Potencia-δ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ctr">
              <a:spcBef>
                <a:spcPts val="10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>
              <a:spcBef>
                <a:spcPts val="5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nodo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“generador”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nodo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“demanda”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94360" marR="3000375" indent="-582295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modificación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obedece 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factores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i="1" spc="-31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marR="3000375" indent="12700">
              <a:buFont typeface="+mj-lt"/>
              <a:buAutoNum type="arabicPeriod"/>
            </a:pP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topología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indent="12700">
              <a:buFont typeface="+mj-lt"/>
              <a:buAutoNum type="arabicPeriod"/>
            </a:pP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969000" y="748511"/>
            <a:ext cx="7239000" cy="5066755"/>
            <a:chOff x="2536444" y="1855089"/>
            <a:chExt cx="2879725" cy="215963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6444" y="1855089"/>
              <a:ext cx="2879471" cy="215963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679065" y="3419729"/>
              <a:ext cx="2450465" cy="8255"/>
            </a:xfrm>
            <a:custGeom>
              <a:avLst/>
              <a:gdLst/>
              <a:ahLst/>
              <a:cxnLst/>
              <a:rect l="l" t="t" r="r" b="b"/>
              <a:pathLst>
                <a:path w="2450465" h="8254">
                  <a:moveTo>
                    <a:pt x="0" y="8254"/>
                  </a:moveTo>
                  <a:lnTo>
                    <a:pt x="2450465" y="0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1423036"/>
            <a:ext cx="4253420" cy="80293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330200" y="533400"/>
            <a:ext cx="17120236" cy="22704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 que los parámetros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había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modelado la máquina sincrónica para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operación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régimen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permanente,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parámetros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régimen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demás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 sus parámetros pero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máquinas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pone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evidencia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x´d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83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7189" y="3183723"/>
            <a:ext cx="40328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u="sng" spc="-2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u="sng" spc="1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u="sng" spc="-1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20967" y="3254337"/>
            <a:ext cx="4296841" cy="1015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spcBef>
                <a:spcPts val="100"/>
              </a:spcBef>
            </a:pPr>
            <a:r>
              <a:rPr sz="2800" b="1" spc="89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𝗑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𝑎𝑐𝑜𝑝𝑙𝑎𝑚i𝑒𝑛𝑡𝑜</a:t>
            </a:r>
            <a:r>
              <a:rPr sz="2800" b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555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4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𝗑´</a:t>
            </a:r>
            <a:r>
              <a:rPr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𝑑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>
              <a:spcBef>
                <a:spcPts val="1075"/>
              </a:spcBef>
            </a:pPr>
            <a:r>
              <a:rPr sz="2800" b="1" spc="89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𝗑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𝑎𝑐𝑜𝑝𝑙𝑎𝑚i𝑒𝑛𝑡𝑜</a:t>
            </a:r>
            <a:r>
              <a:rPr sz="2800" b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555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65" baseline="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𝗑</a:t>
            </a:r>
            <a:r>
              <a:rPr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𝑑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41914" y="3826289"/>
            <a:ext cx="247905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u="sng" spc="-1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2728" y="5136617"/>
            <a:ext cx="1712023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Volcando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2800" y="2803893"/>
            <a:ext cx="7747636" cy="664669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28906" y="6504109"/>
            <a:ext cx="77209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10: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Estacionario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59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33353" y="152400"/>
            <a:ext cx="17241847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200" dirty="0">
              <a:latin typeface="Arial"/>
              <a:cs typeface="Arial"/>
            </a:endParaRPr>
          </a:p>
          <a:p>
            <a:pPr marL="12700" marR="50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Analizando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triángulos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rectángulos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definidos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segmentos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A,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B,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proyecciones,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deducen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54764" y="5948746"/>
            <a:ext cx="209986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62086" y="6753732"/>
            <a:ext cx="119380" cy="15240"/>
          </a:xfrm>
          <a:custGeom>
            <a:avLst/>
            <a:gdLst/>
            <a:ahLst/>
            <a:cxnLst/>
            <a:rect l="l" t="t" r="r" b="b"/>
            <a:pathLst>
              <a:path w="119380" h="15240">
                <a:moveTo>
                  <a:pt x="118872" y="0"/>
                </a:moveTo>
                <a:lnTo>
                  <a:pt x="0" y="0"/>
                </a:lnTo>
                <a:lnTo>
                  <a:pt x="0" y="15240"/>
                </a:lnTo>
                <a:lnTo>
                  <a:pt x="118872" y="15240"/>
                </a:lnTo>
                <a:lnTo>
                  <a:pt x="118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00915" y="6784286"/>
            <a:ext cx="389501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sz="2800" b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3353" y="7687023"/>
            <a:ext cx="17241847" cy="21794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69900" marR="5080" indent="-457200" algn="just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igualdad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última expresión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 que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equivalente calcular la potencia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empleando</a:t>
            </a:r>
            <a:r>
              <a:rPr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</a:t>
            </a:r>
            <a:r>
              <a:rPr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la tensión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Rueda Polar de estado permanente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(xd;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Ep)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calcularla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empleando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 transitoria y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de la Rueda Polar 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régimen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cambio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coordenadas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0" y="1211664"/>
            <a:ext cx="9372600" cy="4278056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950" y="5625917"/>
            <a:ext cx="1961396" cy="782928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1466" y="6455375"/>
            <a:ext cx="4100047" cy="9332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386" y="307961"/>
            <a:ext cx="17297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11</a:t>
            </a:r>
            <a:r>
              <a:rPr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calculadas.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771" y="1043719"/>
            <a:ext cx="6568169" cy="87722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/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ambas coincide 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1045" marR="5080" indent="-457200" algn="just">
              <a:spcBef>
                <a:spcPts val="965"/>
              </a:spcBef>
              <a:buFont typeface="Wingdings" panose="05000000000000000000" pitchFamily="2" charset="2"/>
              <a:buChar char="Ø"/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propiedad es de gran utilidad, porque permite, empleando los valores de estado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volcarlos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P-δ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volcaran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algn="just">
              <a:spcBef>
                <a:spcPts val="5"/>
              </a:spcBef>
            </a:pPr>
            <a:r>
              <a:rPr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Importante!!!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255" algn="just">
              <a:spcBef>
                <a:spcPts val="6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contar con todos los estados volcados sobre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mismo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referencia,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compararlos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interesante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b="1" i="1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denomina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“Método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Áreas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83400" y="1062280"/>
            <a:ext cx="10732386" cy="7778148"/>
            <a:chOff x="1737995" y="1088389"/>
            <a:chExt cx="4495800" cy="3415029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7995" y="1088389"/>
              <a:ext cx="4495673" cy="34150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25217" y="1241424"/>
              <a:ext cx="3176905" cy="2765425"/>
            </a:xfrm>
            <a:custGeom>
              <a:avLst/>
              <a:gdLst/>
              <a:ahLst/>
              <a:cxnLst/>
              <a:rect l="l" t="t" r="r" b="b"/>
              <a:pathLst>
                <a:path w="3176904" h="2765425">
                  <a:moveTo>
                    <a:pt x="3176778" y="2727325"/>
                  </a:moveTo>
                  <a:lnTo>
                    <a:pt x="3157728" y="2717800"/>
                  </a:lnTo>
                  <a:lnTo>
                    <a:pt x="3100578" y="2689225"/>
                  </a:lnTo>
                  <a:lnTo>
                    <a:pt x="3100578" y="2717800"/>
                  </a:lnTo>
                  <a:lnTo>
                    <a:pt x="28067" y="2717800"/>
                  </a:lnTo>
                  <a:lnTo>
                    <a:pt x="47523" y="76225"/>
                  </a:lnTo>
                  <a:lnTo>
                    <a:pt x="76200" y="76454"/>
                  </a:lnTo>
                  <a:lnTo>
                    <a:pt x="69761" y="63373"/>
                  </a:lnTo>
                  <a:lnTo>
                    <a:pt x="38608" y="0"/>
                  </a:lnTo>
                  <a:lnTo>
                    <a:pt x="0" y="75819"/>
                  </a:lnTo>
                  <a:lnTo>
                    <a:pt x="28473" y="76060"/>
                  </a:lnTo>
                  <a:lnTo>
                    <a:pt x="8763" y="2753233"/>
                  </a:lnTo>
                  <a:lnTo>
                    <a:pt x="27813" y="2753360"/>
                  </a:lnTo>
                  <a:lnTo>
                    <a:pt x="27927" y="2736850"/>
                  </a:lnTo>
                  <a:lnTo>
                    <a:pt x="3100578" y="2736850"/>
                  </a:lnTo>
                  <a:lnTo>
                    <a:pt x="3100578" y="2765425"/>
                  </a:lnTo>
                  <a:lnTo>
                    <a:pt x="3157728" y="2736850"/>
                  </a:lnTo>
                  <a:lnTo>
                    <a:pt x="3176778" y="2727325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79776" y="1340484"/>
              <a:ext cx="85725" cy="2628265"/>
            </a:xfrm>
            <a:custGeom>
              <a:avLst/>
              <a:gdLst/>
              <a:ahLst/>
              <a:cxnLst/>
              <a:rect l="l" t="t" r="r" b="b"/>
              <a:pathLst>
                <a:path w="85725" h="2628265">
                  <a:moveTo>
                    <a:pt x="57150" y="71374"/>
                  </a:moveTo>
                  <a:lnTo>
                    <a:pt x="28575" y="71374"/>
                  </a:lnTo>
                  <a:lnTo>
                    <a:pt x="28448" y="2628265"/>
                  </a:lnTo>
                  <a:lnTo>
                    <a:pt x="57023" y="2628265"/>
                  </a:lnTo>
                  <a:lnTo>
                    <a:pt x="57150" y="71374"/>
                  </a:lnTo>
                  <a:close/>
                </a:path>
                <a:path w="85725" h="2628265">
                  <a:moveTo>
                    <a:pt x="42799" y="0"/>
                  </a:moveTo>
                  <a:lnTo>
                    <a:pt x="0" y="85725"/>
                  </a:lnTo>
                  <a:lnTo>
                    <a:pt x="28574" y="85725"/>
                  </a:lnTo>
                  <a:lnTo>
                    <a:pt x="28575" y="71374"/>
                  </a:lnTo>
                  <a:lnTo>
                    <a:pt x="78538" y="71374"/>
                  </a:lnTo>
                  <a:lnTo>
                    <a:pt x="42799" y="0"/>
                  </a:lnTo>
                  <a:close/>
                </a:path>
                <a:path w="85725" h="2628265">
                  <a:moveTo>
                    <a:pt x="78538" y="71374"/>
                  </a:moveTo>
                  <a:lnTo>
                    <a:pt x="57150" y="71374"/>
                  </a:lnTo>
                  <a:lnTo>
                    <a:pt x="57149" y="85725"/>
                  </a:lnTo>
                  <a:lnTo>
                    <a:pt x="85725" y="85725"/>
                  </a:lnTo>
                  <a:lnTo>
                    <a:pt x="78538" y="713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7550" y="2961004"/>
              <a:ext cx="3598545" cy="19685"/>
            </a:xfrm>
            <a:custGeom>
              <a:avLst/>
              <a:gdLst/>
              <a:ahLst/>
              <a:cxnLst/>
              <a:rect l="l" t="t" r="r" b="b"/>
              <a:pathLst>
                <a:path w="3598545" h="19685">
                  <a:moveTo>
                    <a:pt x="0" y="19685"/>
                  </a:moveTo>
                  <a:lnTo>
                    <a:pt x="3598545" y="0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01010" y="2792094"/>
              <a:ext cx="148590" cy="337820"/>
            </a:xfrm>
            <a:custGeom>
              <a:avLst/>
              <a:gdLst/>
              <a:ahLst/>
              <a:cxnLst/>
              <a:rect l="l" t="t" r="r" b="b"/>
              <a:pathLst>
                <a:path w="148589" h="337819">
                  <a:moveTo>
                    <a:pt x="0" y="168909"/>
                  </a:moveTo>
                  <a:lnTo>
                    <a:pt x="5840" y="103137"/>
                  </a:lnTo>
                  <a:lnTo>
                    <a:pt x="21764" y="49450"/>
                  </a:lnTo>
                  <a:lnTo>
                    <a:pt x="45380" y="13265"/>
                  </a:lnTo>
                  <a:lnTo>
                    <a:pt x="74294" y="0"/>
                  </a:lnTo>
                  <a:lnTo>
                    <a:pt x="103209" y="13265"/>
                  </a:lnTo>
                  <a:lnTo>
                    <a:pt x="126825" y="49450"/>
                  </a:lnTo>
                  <a:lnTo>
                    <a:pt x="142749" y="103137"/>
                  </a:lnTo>
                  <a:lnTo>
                    <a:pt x="148589" y="168909"/>
                  </a:lnTo>
                  <a:lnTo>
                    <a:pt x="142749" y="234628"/>
                  </a:lnTo>
                  <a:lnTo>
                    <a:pt x="126825" y="288321"/>
                  </a:lnTo>
                  <a:lnTo>
                    <a:pt x="103209" y="324536"/>
                  </a:lnTo>
                  <a:lnTo>
                    <a:pt x="74294" y="337820"/>
                  </a:lnTo>
                  <a:lnTo>
                    <a:pt x="45380" y="324536"/>
                  </a:lnTo>
                  <a:lnTo>
                    <a:pt x="21764" y="288321"/>
                  </a:lnTo>
                  <a:lnTo>
                    <a:pt x="5840" y="234628"/>
                  </a:lnTo>
                  <a:lnTo>
                    <a:pt x="0" y="168909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81020" y="2523489"/>
              <a:ext cx="10160" cy="1471295"/>
            </a:xfrm>
            <a:custGeom>
              <a:avLst/>
              <a:gdLst/>
              <a:ahLst/>
              <a:cxnLst/>
              <a:rect l="l" t="t" r="r" b="b"/>
              <a:pathLst>
                <a:path w="10160" h="1471295">
                  <a:moveTo>
                    <a:pt x="10160" y="0"/>
                  </a:moveTo>
                  <a:lnTo>
                    <a:pt x="0" y="1471294"/>
                  </a:lnTo>
                </a:path>
              </a:pathLst>
            </a:custGeom>
            <a:ln w="19050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Rectángulo 14"/>
          <p:cNvSpPr/>
          <p:nvPr/>
        </p:nvSpPr>
        <p:spPr>
          <a:xfrm>
            <a:off x="8772200" y="8840428"/>
            <a:ext cx="8326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00" y="1219200"/>
            <a:ext cx="17221200" cy="809388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143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efectuar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transitoria,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sencillo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Terna.</a:t>
            </a:r>
          </a:p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dinámico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hipótesis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simplificativas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7865" marR="5080" indent="-228600" algn="just">
              <a:spcBef>
                <a:spcPts val="1030"/>
              </a:spcBef>
              <a:buFont typeface="Symbol"/>
              <a:buChar char=""/>
              <a:tabLst>
                <a:tab pos="6985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sz="2800" b="1" i="1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</a:t>
            </a:r>
            <a:r>
              <a:rPr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 </a:t>
            </a:r>
            <a:r>
              <a:rPr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Pm=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7865" indent="-229235" algn="just">
              <a:spcBef>
                <a:spcPts val="910"/>
              </a:spcBef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rozamiento.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7865" marR="6350" indent="-228600" algn="just">
              <a:spcBef>
                <a:spcPts val="1035"/>
              </a:spcBef>
              <a:buFont typeface="Symbol"/>
              <a:buChar char=""/>
              <a:tabLst>
                <a:tab pos="6985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emplea el modelo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 de la máquina sincrónica es decir,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 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  <a:buClr>
                <a:srgbClr val="001F5F"/>
              </a:buClr>
              <a:buFont typeface="Symbol"/>
              <a:buChar char="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supone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incrementará.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indefinidamente,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habrá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marR="8890" indent="-228600" algn="just">
              <a:spcBef>
                <a:spcPts val="1035"/>
              </a:spcBef>
              <a:buFont typeface="Symbol"/>
              <a:buChar char=""/>
              <a:tabLst>
                <a:tab pos="732155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luego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decrece,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producirá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b="1" i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oscilatorio</a:t>
            </a:r>
            <a:r>
              <a:rPr sz="2800" b="1" i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amplitud</a:t>
            </a:r>
            <a:r>
              <a:rPr sz="2800" b="1" i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b="1" i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</a:t>
            </a:r>
            <a:r>
              <a:rPr sz="2800" b="1" i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realidad</a:t>
            </a:r>
            <a:r>
              <a:rPr sz="2800" b="1" i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 </a:t>
            </a:r>
            <a:r>
              <a:rPr sz="2800" b="1" i="1" spc="-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decreciente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marR="8890" indent="-228600" algn="just">
              <a:spcBef>
                <a:spcPts val="1035"/>
              </a:spcBef>
              <a:buFont typeface="Symbol"/>
              <a:buChar char=""/>
              <a:tabLst>
                <a:tab pos="732155" algn="l"/>
              </a:tabLst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77800" y="267078"/>
            <a:ext cx="7621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>
              <a:spcBef>
                <a:spcPts val="5"/>
              </a:spcBef>
              <a:tabLst>
                <a:tab pos="450850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	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Áreas Iguales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00" y="1219200"/>
            <a:ext cx="17221200" cy="88505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8890" algn="just">
              <a:spcBef>
                <a:spcPts val="1035"/>
              </a:spcBef>
              <a:tabLst>
                <a:tab pos="732155" algn="l"/>
              </a:tabLst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lang="es-ES"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condiciones,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clásico</a:t>
            </a:r>
            <a:r>
              <a:rPr lang="es-ES"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supone</a:t>
            </a:r>
            <a:r>
              <a:rPr lang="es-ES"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decide</a:t>
            </a:r>
            <a:r>
              <a:rPr lang="es-ES"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primera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ángulo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delta,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segundo.</a:t>
            </a:r>
          </a:p>
          <a:p>
            <a:pPr marR="8890" algn="just">
              <a:spcBef>
                <a:spcPts val="1035"/>
              </a:spcBef>
              <a:tabLst>
                <a:tab pos="732155" algn="l"/>
              </a:tabLst>
            </a:pP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>
              <a:spcBef>
                <a:spcPts val="195"/>
              </a:spcBef>
            </a:pP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las ecuaciones que caracterizan el movimiento de las máquinas son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lineales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tratándose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perturbaciones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linealización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recurrir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resolución.</a:t>
            </a:r>
          </a:p>
          <a:p>
            <a:pPr marL="12700" marR="6985" algn="just">
              <a:spcBef>
                <a:spcPts val="19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Método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áreas Iguales, consiste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procedimiento muy sencillo solamente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aplicable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sistema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modelada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clásico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descripto anteriormente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 a una red de potencia infinita a través de una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terna.</a:t>
            </a:r>
          </a:p>
          <a:p>
            <a:pPr marL="12700" marR="5080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>
              <a:spcBef>
                <a:spcPts val="91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método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útil a los fines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didáticos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permite esclarecer conceptos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tales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Desplazamiento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spcBef>
                <a:spcPts val="944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spcBef>
                <a:spcPts val="940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Desviación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velocidad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1520" indent="-229235" algn="just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Desviación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8890" algn="just">
              <a:lnSpc>
                <a:spcPts val="1380"/>
              </a:lnSpc>
              <a:spcBef>
                <a:spcPts val="1035"/>
              </a:spcBef>
              <a:tabLst>
                <a:tab pos="732155" algn="l"/>
              </a:tabLst>
            </a:pPr>
            <a:endParaRPr lang="es-ES" sz="1200" dirty="0">
              <a:latin typeface="Arial"/>
              <a:cs typeface="Arial"/>
            </a:endParaRPr>
          </a:p>
          <a:p>
            <a:pPr marL="502920" marR="8890" algn="just">
              <a:lnSpc>
                <a:spcPts val="1380"/>
              </a:lnSpc>
              <a:spcBef>
                <a:spcPts val="1035"/>
              </a:spcBef>
              <a:tabLst>
                <a:tab pos="732155" algn="l"/>
              </a:tabLst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77800" y="267078"/>
            <a:ext cx="7621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>
              <a:spcBef>
                <a:spcPts val="5"/>
              </a:spcBef>
              <a:tabLst>
                <a:tab pos="450850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	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Áreas Iguales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56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305514"/>
            <a:ext cx="17145000" cy="46371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ts val="3360"/>
              </a:lnSpc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>
              <a:lnSpc>
                <a:spcPts val="3360"/>
              </a:lnSpc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3505">
              <a:lnSpc>
                <a:spcPts val="3360"/>
              </a:lnSpc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Pm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H/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sz="2800" b="1" spc="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00" b="1" spc="-22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)d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δ/dt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3505">
              <a:lnSpc>
                <a:spcPts val="3360"/>
              </a:lnSpc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>
              <a:lnSpc>
                <a:spcPts val="3360"/>
              </a:lnSpc>
              <a:spcBef>
                <a:spcPts val="36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Despejando</a:t>
            </a:r>
            <a:r>
              <a:rPr lang="es-ES"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-7" baseline="40123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δ/dt</a:t>
            </a:r>
            <a:r>
              <a:rPr lang="es-ES" sz="2800" b="1" spc="-7" baseline="40123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multiplicando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ambos</a:t>
            </a:r>
            <a:r>
              <a:rPr lang="es-ES"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miembros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2(d</a:t>
            </a:r>
            <a:r>
              <a:rPr lang="el-GR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δ/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dt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y trabajando</a:t>
            </a:r>
            <a:r>
              <a:rPr lang="es-ES"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llega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a:</a:t>
            </a:r>
          </a:p>
          <a:p>
            <a:pPr marL="38100" marR="30480">
              <a:lnSpc>
                <a:spcPts val="3360"/>
              </a:lnSpc>
              <a:spcBef>
                <a:spcPts val="36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162810">
              <a:lnSpc>
                <a:spcPts val="3360"/>
              </a:lnSpc>
            </a:pP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d[(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dδ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dt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7" baseline="3819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lang="es-ES" sz="2800" b="1" baseline="-10416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)/H]</a:t>
            </a:r>
            <a:r>
              <a:rPr lang="es-ES"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dδ</a:t>
            </a:r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162810">
              <a:lnSpc>
                <a:spcPts val="3360"/>
              </a:lnSpc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>
              <a:lnSpc>
                <a:spcPts val="3360"/>
              </a:lnSpc>
              <a:spcBef>
                <a:spcPts val="132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Integrando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δo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3505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2600" y="7543800"/>
            <a:ext cx="17145000" cy="174855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 vale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cero.</a:t>
            </a:r>
          </a:p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condición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30400" y="6248399"/>
            <a:ext cx="4889306" cy="1295401"/>
          </a:xfrm>
          <a:custGeom>
            <a:avLst/>
            <a:gdLst/>
            <a:ahLst/>
            <a:cxnLst/>
            <a:rect l="l" t="t" r="r" b="b"/>
            <a:pathLst>
              <a:path w="654050" h="366395">
                <a:moveTo>
                  <a:pt x="584195" y="31399"/>
                </a:moveTo>
                <a:lnTo>
                  <a:pt x="0" y="355219"/>
                </a:lnTo>
                <a:lnTo>
                  <a:pt x="6095" y="366268"/>
                </a:lnTo>
                <a:lnTo>
                  <a:pt x="590342" y="42489"/>
                </a:lnTo>
                <a:lnTo>
                  <a:pt x="584195" y="31399"/>
                </a:lnTo>
                <a:close/>
              </a:path>
              <a:path w="654050" h="366395">
                <a:moveTo>
                  <a:pt x="636633" y="25273"/>
                </a:moveTo>
                <a:lnTo>
                  <a:pt x="595249" y="25273"/>
                </a:lnTo>
                <a:lnTo>
                  <a:pt x="601471" y="36322"/>
                </a:lnTo>
                <a:lnTo>
                  <a:pt x="590342" y="42489"/>
                </a:lnTo>
                <a:lnTo>
                  <a:pt x="605789" y="70358"/>
                </a:lnTo>
                <a:lnTo>
                  <a:pt x="636633" y="25273"/>
                </a:lnTo>
                <a:close/>
              </a:path>
              <a:path w="654050" h="366395">
                <a:moveTo>
                  <a:pt x="595249" y="25273"/>
                </a:moveTo>
                <a:lnTo>
                  <a:pt x="584195" y="31399"/>
                </a:lnTo>
                <a:lnTo>
                  <a:pt x="590342" y="42489"/>
                </a:lnTo>
                <a:lnTo>
                  <a:pt x="601471" y="36322"/>
                </a:lnTo>
                <a:lnTo>
                  <a:pt x="595249" y="25273"/>
                </a:lnTo>
                <a:close/>
              </a:path>
              <a:path w="654050" h="366395">
                <a:moveTo>
                  <a:pt x="653923" y="0"/>
                </a:moveTo>
                <a:lnTo>
                  <a:pt x="568832" y="3683"/>
                </a:lnTo>
                <a:lnTo>
                  <a:pt x="584195" y="31399"/>
                </a:lnTo>
                <a:lnTo>
                  <a:pt x="595249" y="25273"/>
                </a:lnTo>
                <a:lnTo>
                  <a:pt x="636633" y="25273"/>
                </a:lnTo>
                <a:lnTo>
                  <a:pt x="653923" y="0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706" y="3835616"/>
            <a:ext cx="6312094" cy="317478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156" y="8618145"/>
            <a:ext cx="4845244" cy="9830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649" y="343001"/>
            <a:ext cx="17297399" cy="6263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algn="just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marR="61594" indent="42545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el sistema de la figura,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cual se muestra un sistema eléctrico formado por una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 sincrónica que alimenta una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terna.</a:t>
            </a: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34645" marR="55880" indent="-271780" algn="just">
              <a:buFont typeface="Symbol"/>
              <a:buChar char=""/>
              <a:tabLst>
                <a:tab pos="334645" algn="l"/>
                <a:tab pos="335280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originalmente</a:t>
            </a:r>
            <a:r>
              <a:rPr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sz="28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definido</a:t>
            </a:r>
            <a:r>
              <a:rPr sz="28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“Pm=Pe(δo)”.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8880" y="8176419"/>
            <a:ext cx="17131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1200" b="1" u="sng" spc="-6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u="sng" spc="1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u="sng" spc="10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b="1" u="sng" spc="10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u="sng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u="sng" spc="10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0" name="Imagen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3317115"/>
            <a:ext cx="13106399" cy="2727303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471" y="6752976"/>
            <a:ext cx="4453251" cy="15894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320292" y="609600"/>
            <a:ext cx="17131334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 marR="304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más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(Pe</a:t>
            </a:r>
            <a:r>
              <a:rPr sz="2800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sz="2800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3535" marR="31115" indent="-271780" algn="just">
              <a:spcBef>
                <a:spcPts val="5"/>
              </a:spcBef>
              <a:buClr>
                <a:srgbClr val="000000"/>
              </a:buClr>
              <a:buFont typeface="Symbol"/>
              <a:buChar char=""/>
              <a:tabLst>
                <a:tab pos="342900" algn="l"/>
                <a:tab pos="344170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repentina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b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</a:t>
            </a:r>
            <a:r>
              <a:rPr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terna.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ubicación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en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814" y="6157129"/>
            <a:ext cx="1705578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71814" y="8207051"/>
            <a:ext cx="896475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200" b="1" u="sng" spc="-6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u="sng" spc="10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u="sng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b="1" u="sng" spc="20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b="1" u="sng" spc="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u="sng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2814691"/>
            <a:ext cx="12877799" cy="327690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0" y="6805620"/>
            <a:ext cx="4419600" cy="149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8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665" y="244161"/>
            <a:ext cx="17111535" cy="174406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09245" marR="30480" indent="-271780" algn="just">
              <a:spcBef>
                <a:spcPts val="160"/>
              </a:spcBef>
              <a:buFont typeface="Symbol"/>
              <a:buChar char=""/>
              <a:tabLst>
                <a:tab pos="309880" algn="l"/>
              </a:tabLst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determinado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sistema de protecciones,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removida y el sistema queda funcionando con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 línea,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lo tanto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reactancia de acoplamiento cambia nuevamente y la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ese nuevo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que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458" y="4119184"/>
            <a:ext cx="7060943" cy="105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150" dirty="0">
              <a:latin typeface="Arial"/>
              <a:cs typeface="Arial"/>
            </a:endParaRPr>
          </a:p>
          <a:p>
            <a:pPr marL="2540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removido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84459" y="6563766"/>
            <a:ext cx="6832342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200" b="1" u="sng" spc="-6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u="sng" spc="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acoplamiento</a:t>
            </a:r>
            <a:r>
              <a:rPr sz="2800" b="1" u="sng" spc="10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</a:t>
            </a:r>
            <a:r>
              <a:rPr sz="2800" b="1" u="sng" spc="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5" dirty="0">
                <a:solidFill>
                  <a:srgbClr val="001F5F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355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12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 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características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mencionadas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ellas los distintos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eléctrica. Sobre el eje de absisas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señalan los ángulos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carga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correspondientes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45401" y="8848933"/>
            <a:ext cx="976071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la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8401" y="4380086"/>
            <a:ext cx="8281740" cy="4453860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14464233" y="6656531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121458" y="6837506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03183" y="6252610"/>
            <a:ext cx="537978" cy="648560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5441160" y="5871905"/>
            <a:ext cx="2067930" cy="40780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5250">
              <a:spcBef>
                <a:spcPts val="300"/>
              </a:spcBef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límite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446" y="2127978"/>
            <a:ext cx="13057707" cy="2252108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544" y="5270391"/>
            <a:ext cx="4517517" cy="13843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330200" y="533400"/>
            <a:ext cx="17145000" cy="1851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930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Observando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figura anterior, se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 integral de la ecuación representa el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 y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Pe(δ),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la puede descomponer en dos partes coincidentes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etapas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69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00" y="2209800"/>
            <a:ext cx="7704532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5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57200"/>
            <a:ext cx="242879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237233"/>
            <a:ext cx="17221200" cy="82503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8890" indent="19050" algn="just">
              <a:spcBef>
                <a:spcPts val="195"/>
              </a:spcBef>
            </a:pPr>
            <a:r>
              <a:rPr lang="el-GR" sz="4000" b="1" i="1" spc="-7" baseline="694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despejada,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llamado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apertura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(δa)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1815" marR="5080" indent="-539750" algn="just">
              <a:tabLst>
                <a:tab pos="586740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δm:	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frenado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1815" marR="5080" indent="-539750" algn="just">
              <a:tabLst>
                <a:tab pos="586740" algn="l"/>
              </a:tabLst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00" marR="6985" indent="-457200" algn="just">
              <a:spcBef>
                <a:spcPts val="195"/>
              </a:spcBef>
              <a:buFont typeface="Wingdings" panose="05000000000000000000" pitchFamily="2" charset="2"/>
              <a:buChar char="ü"/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primer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término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equivale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área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A1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corresponde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condición</a:t>
            </a:r>
            <a:r>
              <a:rPr lang="es-ES" sz="2800" b="1" i="1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aceleración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positiva.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(AREA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ACELERANTE)</a:t>
            </a:r>
            <a:endParaRPr lang="es-ES" sz="2800" dirty="0">
              <a:latin typeface="Arial"/>
              <a:cs typeface="Arial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dirty="0">
              <a:latin typeface="Arial"/>
              <a:cs typeface="Arial"/>
            </a:endParaRPr>
          </a:p>
          <a:p>
            <a:pPr marL="698500" marR="6350" indent="-457200" algn="just">
              <a:buFont typeface="Wingdings" panose="05000000000000000000" pitchFamily="2" charset="2"/>
              <a:buChar char="ü"/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segundo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término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equivale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área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A2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corresponde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condición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aceleración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negativa.(AREA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FRENADO)</a:t>
            </a:r>
            <a:endParaRPr lang="es-ES" sz="2800" dirty="0">
              <a:latin typeface="Arial"/>
              <a:cs typeface="Arial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dirty="0">
              <a:latin typeface="Arial"/>
              <a:cs typeface="Arial"/>
            </a:endParaRPr>
          </a:p>
          <a:p>
            <a:pPr marL="698500" marR="7620" indent="-45720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Si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valor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absoluto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área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A2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menor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que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A1,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ángulo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crecerá </a:t>
            </a:r>
            <a:r>
              <a:rPr lang="es-ES" sz="2800" b="1" i="1" spc="-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indefinidamente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perderá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la estabilidad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del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sistema.</a:t>
            </a:r>
            <a:endParaRPr lang="es-ES" sz="2800" dirty="0">
              <a:latin typeface="Arial"/>
              <a:cs typeface="Arial"/>
            </a:endParaRPr>
          </a:p>
          <a:p>
            <a:pPr marL="457200" indent="-457200" algn="just">
              <a:spcBef>
                <a:spcPts val="55"/>
              </a:spcBef>
              <a:buFont typeface="Wingdings" panose="05000000000000000000" pitchFamily="2" charset="2"/>
              <a:buChar char="ü"/>
            </a:pPr>
            <a:endParaRPr lang="es-ES" sz="2800" dirty="0">
              <a:latin typeface="Arial"/>
              <a:cs typeface="Arial"/>
            </a:endParaRPr>
          </a:p>
          <a:p>
            <a:pPr marL="698500" marR="9525" indent="-457200" algn="just">
              <a:buFont typeface="Wingdings" panose="05000000000000000000" pitchFamily="2" charset="2"/>
              <a:buChar char="ü"/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El ángulo δ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límite señalado en la figura como intersección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la característica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pos falla y la característica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potencia mecánica, es el ángulo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que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me permite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obtener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el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máximo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Área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Frenado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disponible.</a:t>
            </a:r>
            <a:endParaRPr lang="es-ES" sz="2800" dirty="0">
              <a:latin typeface="Arial"/>
              <a:cs typeface="Arial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dirty="0">
              <a:latin typeface="Arial"/>
              <a:cs typeface="Arial"/>
            </a:endParaRPr>
          </a:p>
          <a:p>
            <a:pPr marL="698500" marR="5080" indent="-457200" algn="just">
              <a:buFont typeface="Wingdings" panose="05000000000000000000" pitchFamily="2" charset="2"/>
              <a:buChar char="ü"/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Si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el máximo Área disponible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no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alcanza a compensar el Área de aceleración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desarrollada,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el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sistema</a:t>
            </a:r>
            <a:r>
              <a:rPr lang="es-ES" sz="2800" b="1" i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pierde</a:t>
            </a:r>
            <a:r>
              <a:rPr lang="es-ES" sz="2800" b="1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sincronismo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2800" b="1" i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hay Inestabilidad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ángulo.</a:t>
            </a:r>
            <a:endParaRPr lang="es-ES" sz="28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8211" y="2314109"/>
            <a:ext cx="126365" cy="11794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85560" y="2267458"/>
            <a:ext cx="6136640" cy="2045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1300" marR="6985" algn="just">
              <a:lnSpc>
                <a:spcPts val="1380"/>
              </a:lnSpc>
              <a:spcBef>
                <a:spcPts val="195"/>
              </a:spcBef>
            </a:pPr>
            <a:r>
              <a:rPr sz="1200" b="1" i="1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77800" y="381000"/>
            <a:ext cx="17221200" cy="45589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algn="just"/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lo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dicho,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la condición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estabilidad</a:t>
            </a:r>
            <a:r>
              <a:rPr lang="es-ES" sz="2800" b="1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lang="es-ES" sz="2800" b="1" i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entonces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5560" y="2267458"/>
            <a:ext cx="6136640" cy="2045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1300" marR="6985" algn="just">
              <a:lnSpc>
                <a:spcPts val="1380"/>
              </a:lnSpc>
              <a:spcBef>
                <a:spcPts val="195"/>
              </a:spcBef>
            </a:pPr>
            <a:r>
              <a:rPr sz="1200" b="1" i="1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0" y="1007364"/>
            <a:ext cx="8686800" cy="105003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7800" y="2369729"/>
            <a:ext cx="17373600" cy="2207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" algn="ctr">
              <a:spcBef>
                <a:spcPts val="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ESTABILIDAD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" marR="30480" algn="just">
              <a:lnSpc>
                <a:spcPct val="96200"/>
              </a:lnSpc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claramente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disminuyendo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tiempo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denominada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aumentando</a:t>
            </a:r>
            <a:r>
              <a:rPr lang="es-ES"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 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posibilidad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lograr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066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5865" y="985774"/>
            <a:ext cx="16926936" cy="470577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89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se realiza el diseño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 protecciones 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eléctrico es necesario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conocer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cuál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esperar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 algn="just">
              <a:spcBef>
                <a:spcPts val="1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>
              <a:spcBef>
                <a:spcPts val="92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evolución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ángulo de carga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 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“tiempo”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“ángulo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 δcc”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realmente es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si la medida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toma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que el sistema lo haya alcanzado,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 el area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frenado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disponible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insuficiente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estará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asegurada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>
              <a:spcBef>
                <a:spcPts val="9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75"/>
              </a:spcBef>
            </a:pP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aquel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“A1</a:t>
            </a:r>
            <a:r>
              <a:rPr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A2”,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calcularlo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plantear </a:t>
            </a:r>
            <a:r>
              <a:rPr sz="2800" spc="-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condición de estabilidad, colocando en los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integración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incógnita,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decir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A1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A2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54000" y="315892"/>
            <a:ext cx="123424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 algn="just">
              <a:spcBef>
                <a:spcPts val="5"/>
              </a:spcBef>
              <a:tabLst>
                <a:tab pos="450850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Determinación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 de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395865" y="7454359"/>
            <a:ext cx="17231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0480" indent="25400" algn="just">
              <a:spcBef>
                <a:spcPts val="93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Integrando,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despejando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incógnita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δcc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lang="es-ES" sz="2800" b="1" i="1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b="1" i="1" dirty="0">
                <a:latin typeface="Arial"/>
                <a:cs typeface="Arial"/>
              </a:rPr>
              <a:t>.</a:t>
            </a:r>
            <a:endParaRPr lang="es-ES" dirty="0">
              <a:latin typeface="Arial"/>
              <a:cs typeface="Arial"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131" y="6055085"/>
            <a:ext cx="8077199" cy="101978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/>
          <p:nvPr/>
        </p:nvSpPr>
        <p:spPr>
          <a:xfrm>
            <a:off x="254000" y="228600"/>
            <a:ext cx="17373599" cy="9728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	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 de</a:t>
            </a:r>
            <a:r>
              <a:rPr lang="es-ES" sz="36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36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Estabilidad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método:</a:t>
            </a:r>
          </a:p>
          <a:p>
            <a:pPr marL="469265" indent="-228600" algn="just">
              <a:spcBef>
                <a:spcPts val="850"/>
              </a:spcBef>
              <a:buClr>
                <a:srgbClr val="FF0000"/>
              </a:buClr>
              <a:buAutoNum type="arabicPeriod"/>
              <a:tabLst>
                <a:tab pos="4699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prefalla,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214629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Dibujar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Unifilar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Pmáx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214629" algn="just">
              <a:spcBef>
                <a:spcPts val="6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228600" algn="just">
              <a:spcBef>
                <a:spcPts val="830"/>
              </a:spcBef>
              <a:buClr>
                <a:srgbClr val="FF0000"/>
              </a:buClr>
              <a:buAutoNum type="arabicPeriod" startAt="2"/>
              <a:tabLst>
                <a:tab pos="4699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ello: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214629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Unifilar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Pmáx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214629" algn="just">
              <a:spcBef>
                <a:spcPts val="6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228600" algn="just">
              <a:spcBef>
                <a:spcPts val="830"/>
              </a:spcBef>
              <a:buClr>
                <a:srgbClr val="FF0000"/>
              </a:buClr>
              <a:buAutoNum type="arabicPeriod" startAt="3"/>
              <a:tabLst>
                <a:tab pos="4699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posfalla,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ello: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Unifilar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7620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posfalla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Pmáx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7620" algn="just">
              <a:spcBef>
                <a:spcPts val="6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9525" indent="-228600" algn="just">
              <a:spcBef>
                <a:spcPts val="915"/>
              </a:spcBef>
              <a:buClr>
                <a:srgbClr val="FF0000"/>
              </a:buClr>
              <a:buAutoNum type="arabicPeriod" startAt="4"/>
              <a:tabLst>
                <a:tab pos="469900" algn="l"/>
                <a:tab pos="1261110" algn="l"/>
                <a:tab pos="1841500" algn="l"/>
                <a:tab pos="2190115" algn="l"/>
                <a:tab pos="2846705" algn="l"/>
                <a:tab pos="3579495" algn="l"/>
                <a:tab pos="3921760" algn="l"/>
                <a:tab pos="4384675" algn="l"/>
                <a:tab pos="5504180" algn="l"/>
                <a:tab pos="5882005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fica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un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oor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 características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(P-δ)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encontradas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marcar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δo,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δlim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9525" indent="-228600" algn="just">
              <a:spcBef>
                <a:spcPts val="915"/>
              </a:spcBef>
              <a:buClr>
                <a:srgbClr val="FF0000"/>
              </a:buClr>
              <a:buAutoNum type="arabicPeriod" startAt="4"/>
              <a:tabLst>
                <a:tab pos="469900" algn="l"/>
                <a:tab pos="1261110" algn="l"/>
                <a:tab pos="1841500" algn="l"/>
                <a:tab pos="2190115" algn="l"/>
                <a:tab pos="2846705" algn="l"/>
                <a:tab pos="3579495" algn="l"/>
                <a:tab pos="3921760" algn="l"/>
                <a:tab pos="4384675" algn="l"/>
                <a:tab pos="5504180" algn="l"/>
                <a:tab pos="588200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228600" algn="just">
              <a:spcBef>
                <a:spcPts val="925"/>
              </a:spcBef>
              <a:buClr>
                <a:srgbClr val="FF0000"/>
              </a:buClr>
              <a:buAutoNum type="arabicPeriod" startAt="4"/>
              <a:tabLst>
                <a:tab pos="4699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Plantear</a:t>
            </a:r>
            <a:r>
              <a:rPr sz="2800" b="1" i="1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integrales</a:t>
            </a:r>
            <a:r>
              <a:rPr sz="2800" b="1" i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permiten</a:t>
            </a:r>
            <a:r>
              <a:rPr sz="2800" b="1" i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evaluar</a:t>
            </a:r>
            <a:r>
              <a:rPr sz="2800" b="1" i="1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distintas</a:t>
            </a:r>
            <a:r>
              <a:rPr sz="2800" b="1" i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áreas</a:t>
            </a:r>
            <a:r>
              <a:rPr sz="2800" b="1" i="1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sz="2800" b="1" i="1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b="1" i="1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frenado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228600" algn="just">
              <a:spcBef>
                <a:spcPts val="925"/>
              </a:spcBef>
              <a:buClr>
                <a:srgbClr val="FF0000"/>
              </a:buClr>
              <a:buAutoNum type="arabicPeriod" startAt="4"/>
              <a:tabLst>
                <a:tab pos="4699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228600" algn="just">
              <a:spcBef>
                <a:spcPts val="825"/>
              </a:spcBef>
              <a:buClr>
                <a:srgbClr val="FF0000"/>
              </a:buClr>
              <a:buAutoNum type="arabicPeriod" startAt="4"/>
              <a:tabLst>
                <a:tab pos="46990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incógnitas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9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76237" y="2101297"/>
            <a:ext cx="17229201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Siguiendo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anteriores,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calculan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95" y="3070360"/>
            <a:ext cx="9792210" cy="1498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1044" y="3067879"/>
            <a:ext cx="9072042" cy="1525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16700"/>
              </a:lnSpc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e= [(E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)/x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acop]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 (δ) </a:t>
            </a:r>
            <a:r>
              <a:rPr sz="2800" b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spc="-3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lnSpc>
                <a:spcPct val="116700"/>
              </a:lnSpc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e= [(E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)/x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acop]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 (δ) </a:t>
            </a:r>
            <a:r>
              <a:rPr sz="2800" b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spc="-3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lnSpc>
                <a:spcPct val="116700"/>
              </a:lnSpc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e=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[(E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)/x</a:t>
            </a:r>
            <a:r>
              <a:rPr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acop]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195" y="4876800"/>
            <a:ext cx="27302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Graficamente: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4615" y="6306919"/>
            <a:ext cx="8925474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13: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posfalla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4" name="Grupo 53"/>
          <p:cNvGrpSpPr/>
          <p:nvPr/>
        </p:nvGrpSpPr>
        <p:grpSpPr>
          <a:xfrm>
            <a:off x="8026400" y="3164187"/>
            <a:ext cx="9456801" cy="6124240"/>
            <a:chOff x="11195253" y="4215055"/>
            <a:chExt cx="4171950" cy="3797406"/>
          </a:xfrm>
        </p:grpSpPr>
        <p:grpSp>
          <p:nvGrpSpPr>
            <p:cNvPr id="27" name="object 27"/>
            <p:cNvGrpSpPr/>
            <p:nvPr/>
          </p:nvGrpSpPr>
          <p:grpSpPr>
            <a:xfrm>
              <a:off x="11195253" y="4215055"/>
              <a:ext cx="4171950" cy="3752850"/>
              <a:chOff x="1899920" y="2639567"/>
              <a:chExt cx="4171950" cy="3752850"/>
            </a:xfrm>
          </p:grpSpPr>
          <p:pic>
            <p:nvPicPr>
              <p:cNvPr id="28" name="object 2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899920" y="2639567"/>
                <a:ext cx="4171950" cy="3752850"/>
              </a:xfrm>
              <a:prstGeom prst="rect">
                <a:avLst/>
              </a:prstGeom>
            </p:spPr>
          </p:pic>
          <p:sp>
            <p:nvSpPr>
              <p:cNvPr id="29" name="object 29"/>
              <p:cNvSpPr/>
              <p:nvPr/>
            </p:nvSpPr>
            <p:spPr>
              <a:xfrm>
                <a:off x="2314575" y="4969382"/>
                <a:ext cx="3552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3552825" h="47625">
                    <a:moveTo>
                      <a:pt x="0" y="0"/>
                    </a:moveTo>
                    <a:lnTo>
                      <a:pt x="3552825" y="47625"/>
                    </a:lnTo>
                  </a:path>
                </a:pathLst>
              </a:custGeom>
              <a:ln w="38100">
                <a:solidFill>
                  <a:srgbClr val="001F5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2499995" y="5335066"/>
                <a:ext cx="2495550" cy="825500"/>
              </a:xfrm>
              <a:custGeom>
                <a:avLst/>
                <a:gdLst/>
                <a:ahLst/>
                <a:cxnLst/>
                <a:rect l="l" t="t" r="r" b="b"/>
                <a:pathLst>
                  <a:path w="2495550" h="825500">
                    <a:moveTo>
                      <a:pt x="0" y="777316"/>
                    </a:moveTo>
                    <a:lnTo>
                      <a:pt x="36199" y="735728"/>
                    </a:lnTo>
                    <a:lnTo>
                      <a:pt x="72379" y="694318"/>
                    </a:lnTo>
                    <a:lnTo>
                      <a:pt x="108499" y="653261"/>
                    </a:lnTo>
                    <a:lnTo>
                      <a:pt x="144516" y="612735"/>
                    </a:lnTo>
                    <a:lnTo>
                      <a:pt x="180389" y="572916"/>
                    </a:lnTo>
                    <a:lnTo>
                      <a:pt x="216077" y="533982"/>
                    </a:lnTo>
                    <a:lnTo>
                      <a:pt x="251538" y="496109"/>
                    </a:lnTo>
                    <a:lnTo>
                      <a:pt x="286729" y="459475"/>
                    </a:lnTo>
                    <a:lnTo>
                      <a:pt x="321611" y="424255"/>
                    </a:lnTo>
                    <a:lnTo>
                      <a:pt x="356140" y="390628"/>
                    </a:lnTo>
                    <a:lnTo>
                      <a:pt x="390276" y="358769"/>
                    </a:lnTo>
                    <a:lnTo>
                      <a:pt x="423976" y="328856"/>
                    </a:lnTo>
                    <a:lnTo>
                      <a:pt x="457200" y="301066"/>
                    </a:lnTo>
                    <a:lnTo>
                      <a:pt x="503531" y="264724"/>
                    </a:lnTo>
                    <a:lnTo>
                      <a:pt x="547746" y="232444"/>
                    </a:lnTo>
                    <a:lnTo>
                      <a:pt x="590550" y="203770"/>
                    </a:lnTo>
                    <a:lnTo>
                      <a:pt x="632648" y="178247"/>
                    </a:lnTo>
                    <a:lnTo>
                      <a:pt x="674746" y="155421"/>
                    </a:lnTo>
                    <a:lnTo>
                      <a:pt x="717550" y="134837"/>
                    </a:lnTo>
                    <a:lnTo>
                      <a:pt x="761764" y="116040"/>
                    </a:lnTo>
                    <a:lnTo>
                      <a:pt x="808096" y="98576"/>
                    </a:lnTo>
                    <a:lnTo>
                      <a:pt x="857250" y="81991"/>
                    </a:lnTo>
                    <a:lnTo>
                      <a:pt x="904227" y="67341"/>
                    </a:lnTo>
                    <a:lnTo>
                      <a:pt x="953414" y="53035"/>
                    </a:lnTo>
                    <a:lnTo>
                      <a:pt x="1004354" y="39528"/>
                    </a:lnTo>
                    <a:lnTo>
                      <a:pt x="1056589" y="27279"/>
                    </a:lnTo>
                    <a:lnTo>
                      <a:pt x="1109662" y="16744"/>
                    </a:lnTo>
                    <a:lnTo>
                      <a:pt x="1163116" y="8382"/>
                    </a:lnTo>
                    <a:lnTo>
                      <a:pt x="1216494" y="2647"/>
                    </a:lnTo>
                    <a:lnTo>
                      <a:pt x="1269339" y="0"/>
                    </a:lnTo>
                    <a:lnTo>
                      <a:pt x="1321193" y="895"/>
                    </a:lnTo>
                    <a:lnTo>
                      <a:pt x="1371600" y="5791"/>
                    </a:lnTo>
                    <a:lnTo>
                      <a:pt x="1416355" y="13827"/>
                    </a:lnTo>
                    <a:lnTo>
                      <a:pt x="1460612" y="24961"/>
                    </a:lnTo>
                    <a:lnTo>
                      <a:pt x="1504440" y="38951"/>
                    </a:lnTo>
                    <a:lnTo>
                      <a:pt x="1547907" y="55558"/>
                    </a:lnTo>
                    <a:lnTo>
                      <a:pt x="1591082" y="74541"/>
                    </a:lnTo>
                    <a:lnTo>
                      <a:pt x="1634034" y="95659"/>
                    </a:lnTo>
                    <a:lnTo>
                      <a:pt x="1676832" y="118672"/>
                    </a:lnTo>
                    <a:lnTo>
                      <a:pt x="1719543" y="143340"/>
                    </a:lnTo>
                    <a:lnTo>
                      <a:pt x="1762238" y="169422"/>
                    </a:lnTo>
                    <a:lnTo>
                      <a:pt x="1804983" y="196677"/>
                    </a:lnTo>
                    <a:lnTo>
                      <a:pt x="1847850" y="224866"/>
                    </a:lnTo>
                    <a:lnTo>
                      <a:pt x="1888053" y="253018"/>
                    </a:lnTo>
                    <a:lnTo>
                      <a:pt x="1929606" y="284617"/>
                    </a:lnTo>
                    <a:lnTo>
                      <a:pt x="1972032" y="318955"/>
                    </a:lnTo>
                    <a:lnTo>
                      <a:pt x="2014855" y="355323"/>
                    </a:lnTo>
                    <a:lnTo>
                      <a:pt x="2057598" y="393014"/>
                    </a:lnTo>
                    <a:lnTo>
                      <a:pt x="2099786" y="431320"/>
                    </a:lnTo>
                    <a:lnTo>
                      <a:pt x="2140942" y="469534"/>
                    </a:lnTo>
                    <a:lnTo>
                      <a:pt x="2180590" y="506947"/>
                    </a:lnTo>
                    <a:lnTo>
                      <a:pt x="2218253" y="542852"/>
                    </a:lnTo>
                    <a:lnTo>
                      <a:pt x="2253456" y="576541"/>
                    </a:lnTo>
                    <a:lnTo>
                      <a:pt x="2285722" y="607307"/>
                    </a:lnTo>
                    <a:lnTo>
                      <a:pt x="2314575" y="634441"/>
                    </a:lnTo>
                    <a:lnTo>
                      <a:pt x="2372288" y="689549"/>
                    </a:lnTo>
                    <a:lnTo>
                      <a:pt x="2417231" y="735147"/>
                    </a:lnTo>
                    <a:lnTo>
                      <a:pt x="2451414" y="772241"/>
                    </a:lnTo>
                    <a:lnTo>
                      <a:pt x="2476850" y="801837"/>
                    </a:lnTo>
                    <a:lnTo>
                      <a:pt x="2495550" y="824941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2499995" y="3364420"/>
                <a:ext cx="2495550" cy="2805430"/>
              </a:xfrm>
              <a:custGeom>
                <a:avLst/>
                <a:gdLst/>
                <a:ahLst/>
                <a:cxnLst/>
                <a:rect l="l" t="t" r="r" b="b"/>
                <a:pathLst>
                  <a:path w="2495550" h="2805429">
                    <a:moveTo>
                      <a:pt x="0" y="2757487"/>
                    </a:moveTo>
                    <a:lnTo>
                      <a:pt x="11628" y="2711580"/>
                    </a:lnTo>
                    <a:lnTo>
                      <a:pt x="23349" y="2665586"/>
                    </a:lnTo>
                    <a:lnTo>
                      <a:pt x="35221" y="2619421"/>
                    </a:lnTo>
                    <a:lnTo>
                      <a:pt x="47305" y="2572998"/>
                    </a:lnTo>
                    <a:lnTo>
                      <a:pt x="59661" y="2526232"/>
                    </a:lnTo>
                    <a:lnTo>
                      <a:pt x="72349" y="2479036"/>
                    </a:lnTo>
                    <a:lnTo>
                      <a:pt x="85430" y="2431326"/>
                    </a:lnTo>
                    <a:lnTo>
                      <a:pt x="98962" y="2383014"/>
                    </a:lnTo>
                    <a:lnTo>
                      <a:pt x="113007" y="2334015"/>
                    </a:lnTo>
                    <a:lnTo>
                      <a:pt x="127624" y="2284243"/>
                    </a:lnTo>
                    <a:lnTo>
                      <a:pt x="142875" y="2233612"/>
                    </a:lnTo>
                    <a:lnTo>
                      <a:pt x="157542" y="2186249"/>
                    </a:lnTo>
                    <a:lnTo>
                      <a:pt x="172905" y="2137921"/>
                    </a:lnTo>
                    <a:lnTo>
                      <a:pt x="188862" y="2088772"/>
                    </a:lnTo>
                    <a:lnTo>
                      <a:pt x="205316" y="2038949"/>
                    </a:lnTo>
                    <a:lnTo>
                      <a:pt x="222167" y="1988597"/>
                    </a:lnTo>
                    <a:lnTo>
                      <a:pt x="239315" y="1937861"/>
                    </a:lnTo>
                    <a:lnTo>
                      <a:pt x="256662" y="1886887"/>
                    </a:lnTo>
                    <a:lnTo>
                      <a:pt x="274108" y="1835820"/>
                    </a:lnTo>
                    <a:lnTo>
                      <a:pt x="291554" y="1784806"/>
                    </a:lnTo>
                    <a:lnTo>
                      <a:pt x="308901" y="1733990"/>
                    </a:lnTo>
                    <a:lnTo>
                      <a:pt x="326049" y="1683519"/>
                    </a:lnTo>
                    <a:lnTo>
                      <a:pt x="342900" y="1633537"/>
                    </a:lnTo>
                    <a:lnTo>
                      <a:pt x="359471" y="1583682"/>
                    </a:lnTo>
                    <a:lnTo>
                      <a:pt x="375884" y="1533569"/>
                    </a:lnTo>
                    <a:lnTo>
                      <a:pt x="392191" y="1483310"/>
                    </a:lnTo>
                    <a:lnTo>
                      <a:pt x="408446" y="1433018"/>
                    </a:lnTo>
                    <a:lnTo>
                      <a:pt x="424700" y="1382806"/>
                    </a:lnTo>
                    <a:lnTo>
                      <a:pt x="441007" y="1332785"/>
                    </a:lnTo>
                    <a:lnTo>
                      <a:pt x="457420" y="1283069"/>
                    </a:lnTo>
                    <a:lnTo>
                      <a:pt x="473992" y="1233769"/>
                    </a:lnTo>
                    <a:lnTo>
                      <a:pt x="490775" y="1184999"/>
                    </a:lnTo>
                    <a:lnTo>
                      <a:pt x="507823" y="1136870"/>
                    </a:lnTo>
                    <a:lnTo>
                      <a:pt x="525189" y="1089495"/>
                    </a:lnTo>
                    <a:lnTo>
                      <a:pt x="542925" y="1042987"/>
                    </a:lnTo>
                    <a:lnTo>
                      <a:pt x="562747" y="992965"/>
                    </a:lnTo>
                    <a:lnTo>
                      <a:pt x="583020" y="943389"/>
                    </a:lnTo>
                    <a:lnTo>
                      <a:pt x="603655" y="894328"/>
                    </a:lnTo>
                    <a:lnTo>
                      <a:pt x="624569" y="845852"/>
                    </a:lnTo>
                    <a:lnTo>
                      <a:pt x="645674" y="798028"/>
                    </a:lnTo>
                    <a:lnTo>
                      <a:pt x="666885" y="750925"/>
                    </a:lnTo>
                    <a:lnTo>
                      <a:pt x="688117" y="704613"/>
                    </a:lnTo>
                    <a:lnTo>
                      <a:pt x="709282" y="659159"/>
                    </a:lnTo>
                    <a:lnTo>
                      <a:pt x="730296" y="614633"/>
                    </a:lnTo>
                    <a:lnTo>
                      <a:pt x="751072" y="571102"/>
                    </a:lnTo>
                    <a:lnTo>
                      <a:pt x="771525" y="528637"/>
                    </a:lnTo>
                    <a:lnTo>
                      <a:pt x="796368" y="476941"/>
                    </a:lnTo>
                    <a:lnTo>
                      <a:pt x="821305" y="424852"/>
                    </a:lnTo>
                    <a:lnTo>
                      <a:pt x="846243" y="373203"/>
                    </a:lnTo>
                    <a:lnTo>
                      <a:pt x="871086" y="322824"/>
                    </a:lnTo>
                    <a:lnTo>
                      <a:pt x="895741" y="274546"/>
                    </a:lnTo>
                    <a:lnTo>
                      <a:pt x="920115" y="229199"/>
                    </a:lnTo>
                    <a:lnTo>
                      <a:pt x="944111" y="187616"/>
                    </a:lnTo>
                    <a:lnTo>
                      <a:pt x="967638" y="150626"/>
                    </a:lnTo>
                    <a:lnTo>
                      <a:pt x="990600" y="119062"/>
                    </a:lnTo>
                    <a:lnTo>
                      <a:pt x="1031199" y="77076"/>
                    </a:lnTo>
                    <a:lnTo>
                      <a:pt x="1071097" y="50634"/>
                    </a:lnTo>
                    <a:lnTo>
                      <a:pt x="1109746" y="34709"/>
                    </a:lnTo>
                    <a:lnTo>
                      <a:pt x="1146596" y="24269"/>
                    </a:lnTo>
                    <a:lnTo>
                      <a:pt x="1181100" y="14287"/>
                    </a:lnTo>
                    <a:lnTo>
                      <a:pt x="1221372" y="3869"/>
                    </a:lnTo>
                    <a:lnTo>
                      <a:pt x="1258966" y="0"/>
                    </a:lnTo>
                    <a:lnTo>
                      <a:pt x="1293346" y="892"/>
                    </a:lnTo>
                    <a:lnTo>
                      <a:pt x="1349871" y="12382"/>
                    </a:lnTo>
                    <a:lnTo>
                      <a:pt x="1390947" y="38338"/>
                    </a:lnTo>
                    <a:lnTo>
                      <a:pt x="1409700" y="52387"/>
                    </a:lnTo>
                    <a:lnTo>
                      <a:pt x="1426815" y="64799"/>
                    </a:lnTo>
                    <a:lnTo>
                      <a:pt x="1457473" y="91053"/>
                    </a:lnTo>
                    <a:lnTo>
                      <a:pt x="1500157" y="133022"/>
                    </a:lnTo>
                    <a:lnTo>
                      <a:pt x="1527095" y="160258"/>
                    </a:lnTo>
                    <a:lnTo>
                      <a:pt x="1554866" y="190708"/>
                    </a:lnTo>
                    <a:lnTo>
                      <a:pt x="1581150" y="223837"/>
                    </a:lnTo>
                    <a:lnTo>
                      <a:pt x="1605051" y="259764"/>
                    </a:lnTo>
                    <a:lnTo>
                      <a:pt x="1628060" y="298846"/>
                    </a:lnTo>
                    <a:lnTo>
                      <a:pt x="1651426" y="340905"/>
                    </a:lnTo>
                    <a:lnTo>
                      <a:pt x="1676400" y="385762"/>
                    </a:lnTo>
                    <a:lnTo>
                      <a:pt x="1697736" y="422368"/>
                    </a:lnTo>
                    <a:lnTo>
                      <a:pt x="1719834" y="459615"/>
                    </a:lnTo>
                    <a:lnTo>
                      <a:pt x="1742694" y="499513"/>
                    </a:lnTo>
                    <a:lnTo>
                      <a:pt x="1766316" y="544075"/>
                    </a:lnTo>
                    <a:lnTo>
                      <a:pt x="1790700" y="595312"/>
                    </a:lnTo>
                    <a:lnTo>
                      <a:pt x="1809016" y="637733"/>
                    </a:lnTo>
                    <a:lnTo>
                      <a:pt x="1828300" y="685008"/>
                    </a:lnTo>
                    <a:lnTo>
                      <a:pt x="1848116" y="735538"/>
                    </a:lnTo>
                    <a:lnTo>
                      <a:pt x="1868033" y="787723"/>
                    </a:lnTo>
                    <a:lnTo>
                      <a:pt x="1887616" y="839963"/>
                    </a:lnTo>
                    <a:lnTo>
                      <a:pt x="1906432" y="890659"/>
                    </a:lnTo>
                    <a:lnTo>
                      <a:pt x="1924050" y="938212"/>
                    </a:lnTo>
                    <a:lnTo>
                      <a:pt x="1942526" y="988306"/>
                    </a:lnTo>
                    <a:lnTo>
                      <a:pt x="1959257" y="1034379"/>
                    </a:lnTo>
                    <a:lnTo>
                      <a:pt x="1975246" y="1079182"/>
                    </a:lnTo>
                    <a:lnTo>
                      <a:pt x="1991501" y="1125466"/>
                    </a:lnTo>
                    <a:lnTo>
                      <a:pt x="2009025" y="1175984"/>
                    </a:lnTo>
                    <a:lnTo>
                      <a:pt x="2028825" y="1233487"/>
                    </a:lnTo>
                    <a:lnTo>
                      <a:pt x="2042706" y="1272839"/>
                    </a:lnTo>
                    <a:lnTo>
                      <a:pt x="2056289" y="1309776"/>
                    </a:lnTo>
                    <a:lnTo>
                      <a:pt x="2070029" y="1346446"/>
                    </a:lnTo>
                    <a:lnTo>
                      <a:pt x="2084380" y="1384999"/>
                    </a:lnTo>
                    <a:lnTo>
                      <a:pt x="2099798" y="1427580"/>
                    </a:lnTo>
                    <a:lnTo>
                      <a:pt x="2116737" y="1476339"/>
                    </a:lnTo>
                    <a:lnTo>
                      <a:pt x="2135651" y="1533424"/>
                    </a:lnTo>
                    <a:lnTo>
                      <a:pt x="2156995" y="1600982"/>
                    </a:lnTo>
                    <a:lnTo>
                      <a:pt x="2181225" y="1681162"/>
                    </a:lnTo>
                    <a:lnTo>
                      <a:pt x="2202330" y="1753145"/>
                    </a:lnTo>
                    <a:lnTo>
                      <a:pt x="2213524" y="1791812"/>
                    </a:lnTo>
                    <a:lnTo>
                      <a:pt x="2225121" y="1832152"/>
                    </a:lnTo>
                    <a:lnTo>
                      <a:pt x="2237099" y="1874079"/>
                    </a:lnTo>
                    <a:lnTo>
                      <a:pt x="2249440" y="1917512"/>
                    </a:lnTo>
                    <a:lnTo>
                      <a:pt x="2262123" y="1962366"/>
                    </a:lnTo>
                    <a:lnTo>
                      <a:pt x="2275130" y="2008558"/>
                    </a:lnTo>
                    <a:lnTo>
                      <a:pt x="2288439" y="2056004"/>
                    </a:lnTo>
                    <a:lnTo>
                      <a:pt x="2302032" y="2104621"/>
                    </a:lnTo>
                    <a:lnTo>
                      <a:pt x="2315888" y="2154324"/>
                    </a:lnTo>
                    <a:lnTo>
                      <a:pt x="2329988" y="2205031"/>
                    </a:lnTo>
                    <a:lnTo>
                      <a:pt x="2344313" y="2256658"/>
                    </a:lnTo>
                    <a:lnTo>
                      <a:pt x="2358842" y="2309120"/>
                    </a:lnTo>
                    <a:lnTo>
                      <a:pt x="2373556" y="2362335"/>
                    </a:lnTo>
                    <a:lnTo>
                      <a:pt x="2388434" y="2416219"/>
                    </a:lnTo>
                    <a:lnTo>
                      <a:pt x="2403458" y="2470688"/>
                    </a:lnTo>
                    <a:lnTo>
                      <a:pt x="2418608" y="2525659"/>
                    </a:lnTo>
                    <a:lnTo>
                      <a:pt x="2433864" y="2581048"/>
                    </a:lnTo>
                    <a:lnTo>
                      <a:pt x="2449205" y="2636772"/>
                    </a:lnTo>
                    <a:lnTo>
                      <a:pt x="2464613" y="2692746"/>
                    </a:lnTo>
                    <a:lnTo>
                      <a:pt x="2480068" y="2748887"/>
                    </a:lnTo>
                    <a:lnTo>
                      <a:pt x="2495550" y="2805112"/>
                    </a:lnTo>
                  </a:path>
                </a:pathLst>
              </a:custGeom>
              <a:ln w="28575">
                <a:solidFill>
                  <a:srgbClr val="00AF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506980" y="4173420"/>
                <a:ext cx="2438400" cy="1996439"/>
              </a:xfrm>
              <a:custGeom>
                <a:avLst/>
                <a:gdLst/>
                <a:ahLst/>
                <a:cxnLst/>
                <a:rect l="l" t="t" r="r" b="b"/>
                <a:pathLst>
                  <a:path w="2438400" h="1996439">
                    <a:moveTo>
                      <a:pt x="0" y="1996112"/>
                    </a:moveTo>
                    <a:lnTo>
                      <a:pt x="18412" y="1942286"/>
                    </a:lnTo>
                    <a:lnTo>
                      <a:pt x="36807" y="1888592"/>
                    </a:lnTo>
                    <a:lnTo>
                      <a:pt x="55168" y="1835162"/>
                    </a:lnTo>
                    <a:lnTo>
                      <a:pt x="73479" y="1782129"/>
                    </a:lnTo>
                    <a:lnTo>
                      <a:pt x="91722" y="1729624"/>
                    </a:lnTo>
                    <a:lnTo>
                      <a:pt x="109880" y="1677779"/>
                    </a:lnTo>
                    <a:lnTo>
                      <a:pt x="127936" y="1626727"/>
                    </a:lnTo>
                    <a:lnTo>
                      <a:pt x="145875" y="1576599"/>
                    </a:lnTo>
                    <a:lnTo>
                      <a:pt x="163677" y="1527528"/>
                    </a:lnTo>
                    <a:lnTo>
                      <a:pt x="181327" y="1479645"/>
                    </a:lnTo>
                    <a:lnTo>
                      <a:pt x="198808" y="1433084"/>
                    </a:lnTo>
                    <a:lnTo>
                      <a:pt x="216103" y="1387975"/>
                    </a:lnTo>
                    <a:lnTo>
                      <a:pt x="233194" y="1344451"/>
                    </a:lnTo>
                    <a:lnTo>
                      <a:pt x="250065" y="1302645"/>
                    </a:lnTo>
                    <a:lnTo>
                      <a:pt x="266700" y="1262687"/>
                    </a:lnTo>
                    <a:lnTo>
                      <a:pt x="291531" y="1206133"/>
                    </a:lnTo>
                    <a:lnTo>
                      <a:pt x="316382" y="1153233"/>
                    </a:lnTo>
                    <a:lnTo>
                      <a:pt x="341080" y="1103679"/>
                    </a:lnTo>
                    <a:lnTo>
                      <a:pt x="365455" y="1057160"/>
                    </a:lnTo>
                    <a:lnTo>
                      <a:pt x="389334" y="1013370"/>
                    </a:lnTo>
                    <a:lnTo>
                      <a:pt x="412546" y="971999"/>
                    </a:lnTo>
                    <a:lnTo>
                      <a:pt x="434921" y="932739"/>
                    </a:lnTo>
                    <a:lnTo>
                      <a:pt x="456285" y="895281"/>
                    </a:lnTo>
                    <a:lnTo>
                      <a:pt x="476469" y="859317"/>
                    </a:lnTo>
                    <a:lnTo>
                      <a:pt x="495300" y="824537"/>
                    </a:lnTo>
                    <a:lnTo>
                      <a:pt x="523610" y="771356"/>
                    </a:lnTo>
                    <a:lnTo>
                      <a:pt x="548639" y="725054"/>
                    </a:lnTo>
                    <a:lnTo>
                      <a:pt x="571023" y="684043"/>
                    </a:lnTo>
                    <a:lnTo>
                      <a:pt x="591396" y="646737"/>
                    </a:lnTo>
                    <a:lnTo>
                      <a:pt x="610393" y="611547"/>
                    </a:lnTo>
                    <a:lnTo>
                      <a:pt x="628650" y="576887"/>
                    </a:lnTo>
                    <a:lnTo>
                      <a:pt x="653742" y="526881"/>
                    </a:lnTo>
                    <a:lnTo>
                      <a:pt x="675560" y="481637"/>
                    </a:lnTo>
                    <a:lnTo>
                      <a:pt x="695354" y="441156"/>
                    </a:lnTo>
                    <a:lnTo>
                      <a:pt x="714375" y="405437"/>
                    </a:lnTo>
                    <a:lnTo>
                      <a:pt x="746521" y="353050"/>
                    </a:lnTo>
                    <a:lnTo>
                      <a:pt x="781049" y="310187"/>
                    </a:lnTo>
                    <a:lnTo>
                      <a:pt x="831056" y="264229"/>
                    </a:lnTo>
                    <a:lnTo>
                      <a:pt x="858738" y="240625"/>
                    </a:lnTo>
                    <a:lnTo>
                      <a:pt x="885824" y="214937"/>
                    </a:lnTo>
                    <a:lnTo>
                      <a:pt x="910232" y="185231"/>
                    </a:lnTo>
                    <a:lnTo>
                      <a:pt x="933449" y="152548"/>
                    </a:lnTo>
                    <a:lnTo>
                      <a:pt x="959048" y="120104"/>
                    </a:lnTo>
                    <a:lnTo>
                      <a:pt x="990599" y="91112"/>
                    </a:lnTo>
                    <a:lnTo>
                      <a:pt x="1031200" y="64770"/>
                    </a:lnTo>
                    <a:lnTo>
                      <a:pt x="1078229" y="39915"/>
                    </a:lnTo>
                    <a:lnTo>
                      <a:pt x="1126688" y="19228"/>
                    </a:lnTo>
                    <a:lnTo>
                      <a:pt x="1171574" y="5387"/>
                    </a:lnTo>
                    <a:lnTo>
                      <a:pt x="1212264" y="0"/>
                    </a:lnTo>
                    <a:lnTo>
                      <a:pt x="1251346" y="1339"/>
                    </a:lnTo>
                    <a:lnTo>
                      <a:pt x="1323974" y="14912"/>
                    </a:lnTo>
                    <a:lnTo>
                      <a:pt x="1388268" y="38725"/>
                    </a:lnTo>
                    <a:lnTo>
                      <a:pt x="1447799" y="72062"/>
                    </a:lnTo>
                    <a:lnTo>
                      <a:pt x="1504949" y="108257"/>
                    </a:lnTo>
                    <a:lnTo>
                      <a:pt x="1562099" y="157787"/>
                    </a:lnTo>
                    <a:lnTo>
                      <a:pt x="1590913" y="190410"/>
                    </a:lnTo>
                    <a:lnTo>
                      <a:pt x="1619726" y="227320"/>
                    </a:lnTo>
                    <a:lnTo>
                      <a:pt x="1650682" y="269944"/>
                    </a:lnTo>
                    <a:lnTo>
                      <a:pt x="1685924" y="319712"/>
                    </a:lnTo>
                    <a:lnTo>
                      <a:pt x="1712251" y="355475"/>
                    </a:lnTo>
                    <a:lnTo>
                      <a:pt x="1740323" y="392243"/>
                    </a:lnTo>
                    <a:lnTo>
                      <a:pt x="1769983" y="431869"/>
                    </a:lnTo>
                    <a:lnTo>
                      <a:pt x="1801071" y="476204"/>
                    </a:lnTo>
                    <a:lnTo>
                      <a:pt x="1833430" y="527101"/>
                    </a:lnTo>
                    <a:lnTo>
                      <a:pt x="1866899" y="586412"/>
                    </a:lnTo>
                    <a:lnTo>
                      <a:pt x="1885391" y="622000"/>
                    </a:lnTo>
                    <a:lnTo>
                      <a:pt x="1903903" y="658954"/>
                    </a:lnTo>
                    <a:lnTo>
                      <a:pt x="1922581" y="697505"/>
                    </a:lnTo>
                    <a:lnTo>
                      <a:pt x="1941571" y="737885"/>
                    </a:lnTo>
                    <a:lnTo>
                      <a:pt x="1961019" y="780326"/>
                    </a:lnTo>
                    <a:lnTo>
                      <a:pt x="1981071" y="825059"/>
                    </a:lnTo>
                    <a:lnTo>
                      <a:pt x="2001873" y="872318"/>
                    </a:lnTo>
                    <a:lnTo>
                      <a:pt x="2023570" y="922333"/>
                    </a:lnTo>
                    <a:lnTo>
                      <a:pt x="2046310" y="975337"/>
                    </a:lnTo>
                    <a:lnTo>
                      <a:pt x="2070238" y="1031561"/>
                    </a:lnTo>
                    <a:lnTo>
                      <a:pt x="2095499" y="1091237"/>
                    </a:lnTo>
                    <a:lnTo>
                      <a:pt x="2112134" y="1130670"/>
                    </a:lnTo>
                    <a:lnTo>
                      <a:pt x="2130150" y="1173513"/>
                    </a:lnTo>
                    <a:lnTo>
                      <a:pt x="2149342" y="1219295"/>
                    </a:lnTo>
                    <a:lnTo>
                      <a:pt x="2169504" y="1267548"/>
                    </a:lnTo>
                    <a:lnTo>
                      <a:pt x="2190431" y="1317799"/>
                    </a:lnTo>
                    <a:lnTo>
                      <a:pt x="2211916" y="1369579"/>
                    </a:lnTo>
                    <a:lnTo>
                      <a:pt x="2233754" y="1422417"/>
                    </a:lnTo>
                    <a:lnTo>
                      <a:pt x="2255739" y="1475843"/>
                    </a:lnTo>
                    <a:lnTo>
                      <a:pt x="2277665" y="1529387"/>
                    </a:lnTo>
                    <a:lnTo>
                      <a:pt x="2299327" y="1582578"/>
                    </a:lnTo>
                    <a:lnTo>
                      <a:pt x="2320518" y="1634946"/>
                    </a:lnTo>
                    <a:lnTo>
                      <a:pt x="2341033" y="1686020"/>
                    </a:lnTo>
                    <a:lnTo>
                      <a:pt x="2360666" y="1735331"/>
                    </a:lnTo>
                    <a:lnTo>
                      <a:pt x="2379211" y="1782407"/>
                    </a:lnTo>
                    <a:lnTo>
                      <a:pt x="2396463" y="1826779"/>
                    </a:lnTo>
                    <a:lnTo>
                      <a:pt x="2412216" y="1867975"/>
                    </a:lnTo>
                    <a:lnTo>
                      <a:pt x="2426263" y="1905527"/>
                    </a:lnTo>
                    <a:lnTo>
                      <a:pt x="2438399" y="1938962"/>
                    </a:lnTo>
                  </a:path>
                </a:pathLst>
              </a:custGeom>
              <a:ln w="28575">
                <a:solidFill>
                  <a:srgbClr val="006F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2928937" y="4964620"/>
                <a:ext cx="19050" cy="119316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1193164">
                    <a:moveTo>
                      <a:pt x="0" y="1193006"/>
                    </a:moveTo>
                    <a:lnTo>
                      <a:pt x="19050" y="1193006"/>
                    </a:lnTo>
                  </a:path>
                  <a:path w="19050" h="1193164">
                    <a:moveTo>
                      <a:pt x="9525" y="0"/>
                    </a:moveTo>
                    <a:lnTo>
                      <a:pt x="9525" y="1185862"/>
                    </a:lnTo>
                  </a:path>
                </a:pathLst>
              </a:custGeom>
              <a:ln w="1428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4562475" y="4969382"/>
                <a:ext cx="19050" cy="11906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1190625">
                    <a:moveTo>
                      <a:pt x="0" y="0"/>
                    </a:moveTo>
                    <a:lnTo>
                      <a:pt x="19050" y="1190625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3585845" y="3893057"/>
                <a:ext cx="9525" cy="22764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76475">
                    <a:moveTo>
                      <a:pt x="9525" y="0"/>
                    </a:moveTo>
                    <a:lnTo>
                      <a:pt x="0" y="2276475"/>
                    </a:lnTo>
                  </a:path>
                </a:pathLst>
              </a:custGeom>
              <a:ln w="12700">
                <a:solidFill>
                  <a:srgbClr val="C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3020060" y="5867907"/>
                <a:ext cx="419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76200">
                    <a:moveTo>
                      <a:pt x="76200" y="0"/>
                    </a:moveTo>
                    <a:lnTo>
                      <a:pt x="0" y="38100"/>
                    </a:lnTo>
                    <a:lnTo>
                      <a:pt x="76200" y="76200"/>
                    </a:lnTo>
                    <a:lnTo>
                      <a:pt x="76200" y="44450"/>
                    </a:lnTo>
                    <a:lnTo>
                      <a:pt x="63500" y="44450"/>
                    </a:lnTo>
                    <a:lnTo>
                      <a:pt x="63500" y="31750"/>
                    </a:lnTo>
                    <a:lnTo>
                      <a:pt x="76200" y="31750"/>
                    </a:lnTo>
                    <a:lnTo>
                      <a:pt x="76200" y="0"/>
                    </a:lnTo>
                    <a:close/>
                  </a:path>
                  <a:path w="419100" h="76200">
                    <a:moveTo>
                      <a:pt x="342900" y="0"/>
                    </a:moveTo>
                    <a:lnTo>
                      <a:pt x="342900" y="76200"/>
                    </a:lnTo>
                    <a:lnTo>
                      <a:pt x="406400" y="44450"/>
                    </a:lnTo>
                    <a:lnTo>
                      <a:pt x="355600" y="44450"/>
                    </a:lnTo>
                    <a:lnTo>
                      <a:pt x="355600" y="31750"/>
                    </a:lnTo>
                    <a:lnTo>
                      <a:pt x="406400" y="31750"/>
                    </a:lnTo>
                    <a:lnTo>
                      <a:pt x="342900" y="0"/>
                    </a:lnTo>
                    <a:close/>
                  </a:path>
                  <a:path w="419100" h="76200">
                    <a:moveTo>
                      <a:pt x="76200" y="31750"/>
                    </a:moveTo>
                    <a:lnTo>
                      <a:pt x="63500" y="31750"/>
                    </a:lnTo>
                    <a:lnTo>
                      <a:pt x="63500" y="44450"/>
                    </a:lnTo>
                    <a:lnTo>
                      <a:pt x="76200" y="44450"/>
                    </a:lnTo>
                    <a:lnTo>
                      <a:pt x="76200" y="31750"/>
                    </a:lnTo>
                    <a:close/>
                  </a:path>
                  <a:path w="419100" h="76200">
                    <a:moveTo>
                      <a:pt x="342900" y="31750"/>
                    </a:moveTo>
                    <a:lnTo>
                      <a:pt x="76200" y="31750"/>
                    </a:lnTo>
                    <a:lnTo>
                      <a:pt x="76200" y="44450"/>
                    </a:lnTo>
                    <a:lnTo>
                      <a:pt x="342900" y="44450"/>
                    </a:lnTo>
                    <a:lnTo>
                      <a:pt x="342900" y="31750"/>
                    </a:lnTo>
                    <a:close/>
                  </a:path>
                  <a:path w="419100" h="76200">
                    <a:moveTo>
                      <a:pt x="406400" y="31750"/>
                    </a:moveTo>
                    <a:lnTo>
                      <a:pt x="355600" y="31750"/>
                    </a:lnTo>
                    <a:lnTo>
                      <a:pt x="355600" y="44450"/>
                    </a:lnTo>
                    <a:lnTo>
                      <a:pt x="406400" y="44450"/>
                    </a:lnTo>
                    <a:lnTo>
                      <a:pt x="419100" y="38100"/>
                    </a:lnTo>
                    <a:lnTo>
                      <a:pt x="406400" y="3175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2933700" y="6150483"/>
                <a:ext cx="25717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38125">
                    <a:moveTo>
                      <a:pt x="257175" y="0"/>
                    </a:moveTo>
                    <a:lnTo>
                      <a:pt x="0" y="0"/>
                    </a:lnTo>
                    <a:lnTo>
                      <a:pt x="0" y="238125"/>
                    </a:lnTo>
                    <a:lnTo>
                      <a:pt x="257175" y="238125"/>
                    </a:lnTo>
                    <a:lnTo>
                      <a:pt x="25717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2933700" y="6150483"/>
                <a:ext cx="25717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38125">
                    <a:moveTo>
                      <a:pt x="0" y="238125"/>
                    </a:moveTo>
                    <a:lnTo>
                      <a:pt x="257175" y="238125"/>
                    </a:lnTo>
                    <a:lnTo>
                      <a:pt x="257175" y="0"/>
                    </a:lnTo>
                    <a:lnTo>
                      <a:pt x="0" y="0"/>
                    </a:lnTo>
                    <a:lnTo>
                      <a:pt x="0" y="238125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3" name="Grupo 52"/>
            <p:cNvGrpSpPr/>
            <p:nvPr/>
          </p:nvGrpSpPr>
          <p:grpSpPr>
            <a:xfrm>
              <a:off x="12315393" y="7702158"/>
              <a:ext cx="1863914" cy="310303"/>
              <a:chOff x="7700087" y="9339008"/>
              <a:chExt cx="1863914" cy="310303"/>
            </a:xfrm>
          </p:grpSpPr>
          <p:sp>
            <p:nvSpPr>
              <p:cNvPr id="39" name="object 39"/>
              <p:cNvSpPr txBox="1"/>
              <p:nvPr/>
            </p:nvSpPr>
            <p:spPr>
              <a:xfrm>
                <a:off x="7700087" y="9355963"/>
                <a:ext cx="189865" cy="23696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2400" dirty="0">
                    <a:latin typeface="Cambria Math"/>
                    <a:cs typeface="Cambria Math"/>
                  </a:rPr>
                  <a:t>𝛿𝑜</a:t>
                </a:r>
              </a:p>
            </p:txBody>
          </p:sp>
          <p:grpSp>
            <p:nvGrpSpPr>
              <p:cNvPr id="40" name="object 40"/>
              <p:cNvGrpSpPr/>
              <p:nvPr/>
            </p:nvGrpSpPr>
            <p:grpSpPr>
              <a:xfrm>
                <a:off x="8068576" y="9377108"/>
                <a:ext cx="361950" cy="247650"/>
                <a:chOff x="3386137" y="6202870"/>
                <a:chExt cx="361950" cy="247650"/>
              </a:xfrm>
            </p:grpSpPr>
            <p:sp>
              <p:nvSpPr>
                <p:cNvPr id="41" name="object 41"/>
                <p:cNvSpPr/>
                <p:nvPr/>
              </p:nvSpPr>
              <p:spPr>
                <a:xfrm>
                  <a:off x="3390900" y="6207633"/>
                  <a:ext cx="352425" cy="23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425" h="238125">
                      <a:moveTo>
                        <a:pt x="352425" y="0"/>
                      </a:moveTo>
                      <a:lnTo>
                        <a:pt x="0" y="0"/>
                      </a:lnTo>
                      <a:lnTo>
                        <a:pt x="0" y="238125"/>
                      </a:lnTo>
                      <a:lnTo>
                        <a:pt x="352425" y="238125"/>
                      </a:lnTo>
                      <a:lnTo>
                        <a:pt x="35242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2" name="object 42"/>
                <p:cNvSpPr/>
                <p:nvPr/>
              </p:nvSpPr>
              <p:spPr>
                <a:xfrm>
                  <a:off x="3390900" y="6207633"/>
                  <a:ext cx="352425" cy="23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425" h="238125">
                      <a:moveTo>
                        <a:pt x="0" y="238125"/>
                      </a:moveTo>
                      <a:lnTo>
                        <a:pt x="352425" y="238125"/>
                      </a:lnTo>
                      <a:lnTo>
                        <a:pt x="352425" y="0"/>
                      </a:lnTo>
                      <a:lnTo>
                        <a:pt x="0" y="0"/>
                      </a:lnTo>
                      <a:lnTo>
                        <a:pt x="0" y="238125"/>
                      </a:lnTo>
                      <a:close/>
                    </a:path>
                  </a:pathLst>
                </a:custGeom>
                <a:ln w="9525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43" name="object 43"/>
              <p:cNvSpPr txBox="1"/>
              <p:nvPr/>
            </p:nvSpPr>
            <p:spPr>
              <a:xfrm>
                <a:off x="8157286" y="9412351"/>
                <a:ext cx="248285" cy="23696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2400" dirty="0">
                    <a:latin typeface="Cambria Math"/>
                    <a:cs typeface="Cambria Math"/>
                  </a:rPr>
                  <a:t>𝛿𝑐𝑐</a:t>
                </a:r>
              </a:p>
            </p:txBody>
          </p:sp>
          <p:grpSp>
            <p:nvGrpSpPr>
              <p:cNvPr id="44" name="object 44"/>
              <p:cNvGrpSpPr/>
              <p:nvPr/>
            </p:nvGrpSpPr>
            <p:grpSpPr>
              <a:xfrm>
                <a:off x="9068701" y="9339008"/>
                <a:ext cx="495300" cy="247650"/>
                <a:chOff x="4386262" y="6164770"/>
                <a:chExt cx="495300" cy="247650"/>
              </a:xfrm>
            </p:grpSpPr>
            <p:sp>
              <p:nvSpPr>
                <p:cNvPr id="45" name="object 45"/>
                <p:cNvSpPr/>
                <p:nvPr/>
              </p:nvSpPr>
              <p:spPr>
                <a:xfrm>
                  <a:off x="4391025" y="6169533"/>
                  <a:ext cx="485775" cy="23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775" h="238125">
                      <a:moveTo>
                        <a:pt x="485775" y="0"/>
                      </a:moveTo>
                      <a:lnTo>
                        <a:pt x="0" y="0"/>
                      </a:lnTo>
                      <a:lnTo>
                        <a:pt x="0" y="238125"/>
                      </a:lnTo>
                      <a:lnTo>
                        <a:pt x="485775" y="238125"/>
                      </a:lnTo>
                      <a:lnTo>
                        <a:pt x="48577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6" name="object 46"/>
                <p:cNvSpPr/>
                <p:nvPr/>
              </p:nvSpPr>
              <p:spPr>
                <a:xfrm>
                  <a:off x="4391025" y="6169533"/>
                  <a:ext cx="485775" cy="23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775" h="238125">
                      <a:moveTo>
                        <a:pt x="0" y="238125"/>
                      </a:moveTo>
                      <a:lnTo>
                        <a:pt x="485775" y="238125"/>
                      </a:lnTo>
                      <a:lnTo>
                        <a:pt x="485775" y="0"/>
                      </a:lnTo>
                      <a:lnTo>
                        <a:pt x="0" y="0"/>
                      </a:lnTo>
                      <a:lnTo>
                        <a:pt x="0" y="238125"/>
                      </a:lnTo>
                      <a:close/>
                    </a:path>
                  </a:pathLst>
                </a:custGeom>
                <a:ln w="9525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47" name="object 47"/>
              <p:cNvSpPr txBox="1"/>
              <p:nvPr/>
            </p:nvSpPr>
            <p:spPr>
              <a:xfrm>
                <a:off x="9157284" y="9374251"/>
                <a:ext cx="332740" cy="23696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2400" dirty="0">
                    <a:latin typeface="Cambria Math"/>
                    <a:cs typeface="Cambria Math"/>
                  </a:rPr>
                  <a:t>𝛿</a:t>
                </a:r>
                <a:r>
                  <a:rPr sz="2400" spc="5" dirty="0">
                    <a:latin typeface="Cambria Math"/>
                    <a:cs typeface="Cambria Math"/>
                  </a:rPr>
                  <a:t>𝑙</a:t>
                </a:r>
                <a:r>
                  <a:rPr sz="2400" dirty="0">
                    <a:latin typeface="Cambria Math"/>
                    <a:cs typeface="Cambria Math"/>
                  </a:rPr>
                  <a:t>𝑖𝑚</a:t>
                </a:r>
              </a:p>
            </p:txBody>
          </p:sp>
        </p:grpSp>
      </p:grpSp>
      <p:sp>
        <p:nvSpPr>
          <p:cNvPr id="52" name="Rectángulo 51"/>
          <p:cNvSpPr/>
          <p:nvPr/>
        </p:nvSpPr>
        <p:spPr>
          <a:xfrm>
            <a:off x="254000" y="304800"/>
            <a:ext cx="17229201" cy="1779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6040" algn="just">
              <a:spcBef>
                <a:spcPts val="114"/>
              </a:spcBef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 Integración</a:t>
            </a:r>
            <a:r>
              <a:rPr lang="es-ES" sz="36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Numérica</a:t>
            </a:r>
            <a:r>
              <a:rPr lang="es-ES" sz="36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36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z="36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Movimiento. </a:t>
            </a:r>
            <a:r>
              <a:rPr lang="es-ES" sz="3600" b="1" spc="-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66040" algn="just">
              <a:spcBef>
                <a:spcPts val="114"/>
              </a:spcBef>
            </a:pPr>
            <a:endParaRPr lang="es-ES" sz="3600" b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66040" algn="just">
              <a:spcBef>
                <a:spcPts val="114"/>
              </a:spcBef>
            </a:pP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 de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despeje.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330200" y="-19493"/>
            <a:ext cx="1722120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b="1" i="1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sz="2800" b="1" i="1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despeje,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aquel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δcritico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plantear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igualdad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object 26"/>
          <p:cNvSpPr txBox="1"/>
          <p:nvPr/>
        </p:nvSpPr>
        <p:spPr>
          <a:xfrm>
            <a:off x="330200" y="2569757"/>
            <a:ext cx="17221200" cy="14330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2065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traducir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encontrado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tiempo,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aplicar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1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procedimiento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(Tcc)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seleccionar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00" y="1538713"/>
            <a:ext cx="10820400" cy="885510"/>
          </a:xfrm>
          <a:prstGeom prst="rect">
            <a:avLst/>
          </a:prstGeom>
        </p:spPr>
      </p:pic>
      <p:sp>
        <p:nvSpPr>
          <p:cNvPr id="63" name="object 2"/>
          <p:cNvSpPr txBox="1"/>
          <p:nvPr/>
        </p:nvSpPr>
        <p:spPr>
          <a:xfrm>
            <a:off x="352056" y="4343400"/>
            <a:ext cx="17199344" cy="4919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just">
              <a:spcBef>
                <a:spcPts val="100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>
              <a:spcBef>
                <a:spcPts val="132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intervalo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84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Δδ(n)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Δδ(n-1)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Pa(n-1).(Δt</a:t>
            </a:r>
            <a:r>
              <a:rPr sz="2800" b="1" i="1" spc="-7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/M)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84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δ(n)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δ(n-1)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b="1" i="1" spc="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Δδ(n)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78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2H/ω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78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Δt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intervalo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(debe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adoptarse)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78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Pm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846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2"/>
          <p:cNvSpPr txBox="1"/>
          <p:nvPr/>
        </p:nvSpPr>
        <p:spPr>
          <a:xfrm>
            <a:off x="293577" y="396506"/>
            <a:ext cx="17199344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just"/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r>
              <a:rPr sz="2800" b="1" i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b="1" i="1" u="heavy" spc="-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7400" y="976454"/>
            <a:ext cx="8001000" cy="14767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3577" y="2453178"/>
            <a:ext cx="171993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8175" marR="283210" indent="-285750" algn="just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paso,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decir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momento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produce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conveniente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tomar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valor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lang="es-ES"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acercarnos mas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necesitar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integración.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324293" y="4038600"/>
            <a:ext cx="17199344" cy="315176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spcBef>
                <a:spcPts val="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(del intervalo</a:t>
            </a:r>
            <a:r>
              <a:rPr sz="2800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</a:t>
            </a:r>
            <a:r>
              <a:rPr sz="2800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Pa1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Pa/2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7845" indent="-457200" algn="just">
              <a:buFont typeface="Arial" panose="020B0604020202020204" pitchFamily="34" charset="0"/>
              <a:buChar char="•"/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(n)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Δδ(n-1)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Pa(n-1).(Δt</a:t>
            </a:r>
            <a:r>
              <a:rPr sz="2800" b="1" i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/M)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0825" marR="3060700" algn="just">
              <a:lnSpc>
                <a:spcPct val="191700"/>
              </a:lnSpc>
              <a:spcBef>
                <a:spcPts val="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Pa.(Δt</a:t>
            </a:r>
            <a:r>
              <a:rPr sz="2800" b="1" i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/M) </a:t>
            </a:r>
            <a:r>
              <a:rPr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i="1" spc="-3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0825" marR="3060700" algn="just">
              <a:lnSpc>
                <a:spcPct val="191700"/>
              </a:lnSpc>
              <a:spcBef>
                <a:spcPts val="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Pa.(Δt</a:t>
            </a:r>
            <a:r>
              <a:rPr sz="2800" b="1" i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/M)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645">
              <a:lnSpc>
                <a:spcPts val="1380"/>
              </a:lnSpc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68400" y="7338783"/>
            <a:ext cx="2846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 algn="just">
              <a:spcBef>
                <a:spcPts val="25"/>
              </a:spcBef>
            </a:pP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</a:t>
            </a:r>
            <a:r>
              <a:rPr lang="el-GR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l-GR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Δδ1</a:t>
            </a:r>
            <a:endParaRPr lang="el-G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65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254000" y="381000"/>
            <a:ext cx="17297400" cy="3819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algn="just">
              <a:spcBef>
                <a:spcPts val="105"/>
              </a:spcBef>
            </a:pPr>
            <a:r>
              <a:rPr sz="2800" b="1" i="1" u="heavy" spc="-5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</a:t>
            </a:r>
            <a:r>
              <a:rPr sz="2800" b="1" i="1" u="heavy" spc="-10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sz="2800" b="1" i="1" u="heavy" spc="-15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u="heavy" spc="-25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5" dirty="0">
                <a:uFill>
                  <a:solidFill>
                    <a:srgbClr val="C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adelante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77645" algn="just">
              <a:spcBef>
                <a:spcPts val="132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Pe(δ)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48940" algn="just"/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spcBef>
                <a:spcPts val="7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Repitiendo</a:t>
            </a:r>
            <a:r>
              <a:rPr sz="2800" b="1" i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b="1" i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</a:t>
            </a:r>
            <a:r>
              <a:rPr sz="2800" b="1" i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paso,</a:t>
            </a:r>
            <a:r>
              <a:rPr sz="2800" b="1" i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tomando</a:t>
            </a:r>
            <a:r>
              <a:rPr sz="2800" b="1" i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</a:t>
            </a:r>
            <a:r>
              <a:rPr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 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Acelerante,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77645" algn="just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Δδ(2)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Δδ1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Pa.(Δt</a:t>
            </a:r>
            <a:r>
              <a:rPr sz="2800" b="1" i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/M)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77645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>
              <a:lnSpc>
                <a:spcPts val="1410"/>
              </a:lnSpc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78400" y="1066800"/>
            <a:ext cx="0" cy="495300"/>
          </a:xfrm>
          <a:custGeom>
            <a:avLst/>
            <a:gdLst/>
            <a:ahLst/>
            <a:cxnLst/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Rectángulo 24"/>
          <p:cNvSpPr/>
          <p:nvPr/>
        </p:nvSpPr>
        <p:spPr>
          <a:xfrm>
            <a:off x="7474584" y="4200635"/>
            <a:ext cx="2856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>
              <a:spcBef>
                <a:spcPts val="20"/>
              </a:spcBef>
            </a:pP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δ2</a:t>
            </a:r>
            <a:r>
              <a:rPr lang="el-GR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l-GR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</a:t>
            </a:r>
            <a:r>
              <a:rPr lang="el-GR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l-GR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Δδ2</a:t>
            </a:r>
            <a:endParaRPr lang="el-G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00" y="1103122"/>
            <a:ext cx="17373600" cy="26103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69900" marR="5080" indent="-457200" algn="just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empleando,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involucran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80645" indent="-457200" algn="just">
              <a:buFont typeface="Arial" panose="020B0604020202020204" pitchFamily="34" charset="0"/>
              <a:buChar char="•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demostrará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127000" indent="-457200" algn="just">
              <a:buFont typeface="Arial" panose="020B0604020202020204" pitchFamily="34" charset="0"/>
              <a:buChar char="•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2056" y="3777341"/>
            <a:ext cx="8660218" cy="5976259"/>
            <a:chOff x="928420" y="3728339"/>
            <a:chExt cx="5999480" cy="3501390"/>
          </a:xfrm>
        </p:grpSpPr>
        <p:sp>
          <p:nvSpPr>
            <p:cNvPr id="5" name="object 5"/>
            <p:cNvSpPr/>
            <p:nvPr/>
          </p:nvSpPr>
          <p:spPr>
            <a:xfrm>
              <a:off x="928420" y="3728338"/>
              <a:ext cx="5972175" cy="3446145"/>
            </a:xfrm>
            <a:custGeom>
              <a:avLst/>
              <a:gdLst/>
              <a:ahLst/>
              <a:cxnLst/>
              <a:rect l="l" t="t" r="r" b="b"/>
              <a:pathLst>
                <a:path w="5972175" h="3446145">
                  <a:moveTo>
                    <a:pt x="5944489" y="0"/>
                  </a:moveTo>
                  <a:lnTo>
                    <a:pt x="27432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0" y="3446018"/>
                  </a:lnTo>
                  <a:lnTo>
                    <a:pt x="27432" y="3446018"/>
                  </a:lnTo>
                  <a:lnTo>
                    <a:pt x="27432" y="27432"/>
                  </a:lnTo>
                  <a:lnTo>
                    <a:pt x="5944489" y="27432"/>
                  </a:lnTo>
                  <a:lnTo>
                    <a:pt x="5944489" y="0"/>
                  </a:lnTo>
                  <a:close/>
                </a:path>
                <a:path w="5972175" h="3446145">
                  <a:moveTo>
                    <a:pt x="5971984" y="0"/>
                  </a:moveTo>
                  <a:lnTo>
                    <a:pt x="5944565" y="0"/>
                  </a:lnTo>
                  <a:lnTo>
                    <a:pt x="5944565" y="27432"/>
                  </a:lnTo>
                  <a:lnTo>
                    <a:pt x="5971984" y="27432"/>
                  </a:lnTo>
                  <a:lnTo>
                    <a:pt x="597198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00417" y="3755771"/>
              <a:ext cx="27940" cy="3418840"/>
            </a:xfrm>
            <a:custGeom>
              <a:avLst/>
              <a:gdLst/>
              <a:ahLst/>
              <a:cxnLst/>
              <a:rect l="l" t="t" r="r" b="b"/>
              <a:pathLst>
                <a:path w="27940" h="3418840">
                  <a:moveTo>
                    <a:pt x="27431" y="0"/>
                  </a:moveTo>
                  <a:lnTo>
                    <a:pt x="0" y="0"/>
                  </a:lnTo>
                  <a:lnTo>
                    <a:pt x="0" y="3418585"/>
                  </a:lnTo>
                  <a:lnTo>
                    <a:pt x="27431" y="3418585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8420" y="3755770"/>
              <a:ext cx="5972175" cy="3446145"/>
            </a:xfrm>
            <a:custGeom>
              <a:avLst/>
              <a:gdLst/>
              <a:ahLst/>
              <a:cxnLst/>
              <a:rect l="l" t="t" r="r" b="b"/>
              <a:pathLst>
                <a:path w="5972175" h="3446145">
                  <a:moveTo>
                    <a:pt x="27432" y="3418586"/>
                  </a:moveTo>
                  <a:lnTo>
                    <a:pt x="0" y="3418586"/>
                  </a:lnTo>
                  <a:lnTo>
                    <a:pt x="0" y="3446018"/>
                  </a:lnTo>
                  <a:lnTo>
                    <a:pt x="27432" y="3446018"/>
                  </a:lnTo>
                  <a:lnTo>
                    <a:pt x="27432" y="3418586"/>
                  </a:lnTo>
                  <a:close/>
                </a:path>
                <a:path w="5972175" h="3446145">
                  <a:moveTo>
                    <a:pt x="5971984" y="0"/>
                  </a:moveTo>
                  <a:lnTo>
                    <a:pt x="5944565" y="0"/>
                  </a:lnTo>
                  <a:lnTo>
                    <a:pt x="5944565" y="3418586"/>
                  </a:lnTo>
                  <a:lnTo>
                    <a:pt x="5971984" y="3418586"/>
                  </a:lnTo>
                  <a:lnTo>
                    <a:pt x="597198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5852" y="7201789"/>
              <a:ext cx="5917565" cy="27940"/>
            </a:xfrm>
            <a:custGeom>
              <a:avLst/>
              <a:gdLst/>
              <a:ahLst/>
              <a:cxnLst/>
              <a:rect l="l" t="t" r="r" b="b"/>
              <a:pathLst>
                <a:path w="5917565" h="27940">
                  <a:moveTo>
                    <a:pt x="5917057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5917057" y="27432"/>
                  </a:lnTo>
                  <a:lnTo>
                    <a:pt x="59170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5852" y="7174357"/>
              <a:ext cx="5917565" cy="27940"/>
            </a:xfrm>
            <a:custGeom>
              <a:avLst/>
              <a:gdLst/>
              <a:ahLst/>
              <a:cxnLst/>
              <a:rect l="l" t="t" r="r" b="b"/>
              <a:pathLst>
                <a:path w="5917565" h="27940">
                  <a:moveTo>
                    <a:pt x="5917057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5917057" y="27432"/>
                  </a:lnTo>
                  <a:lnTo>
                    <a:pt x="591705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72986" y="7174357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54864" y="0"/>
                  </a:moveTo>
                  <a:lnTo>
                    <a:pt x="27432" y="0"/>
                  </a:lnTo>
                  <a:lnTo>
                    <a:pt x="27432" y="27432"/>
                  </a:lnTo>
                  <a:lnTo>
                    <a:pt x="0" y="27432"/>
                  </a:lnTo>
                  <a:lnTo>
                    <a:pt x="0" y="54864"/>
                  </a:lnTo>
                  <a:lnTo>
                    <a:pt x="27432" y="54864"/>
                  </a:lnTo>
                  <a:lnTo>
                    <a:pt x="54864" y="54864"/>
                  </a:lnTo>
                  <a:lnTo>
                    <a:pt x="54864" y="27432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72986" y="7174357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741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27419" y="27432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7579" y="3753358"/>
              <a:ext cx="5773234" cy="34188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217681" y="4802935"/>
            <a:ext cx="8423477" cy="565218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0800" marR="48260" algn="just">
              <a:spcBef>
                <a:spcPts val="19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II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para abastecer la demanda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2o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1pu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considerar 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sistema,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un aumento de la Potencia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debe entregar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1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entrega originalmente sin considerar las resistencia, pasa a 1,066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resistencias, lo que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corriente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consecuencia mayor tensión de la rueda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 rotWithShape="1">
          <a:blip r:embed="rId3" cstate="print"/>
          <a:srcRect l="5319" t="15371" r="5319" b="12089"/>
          <a:stretch/>
        </p:blipFill>
        <p:spPr>
          <a:xfrm>
            <a:off x="9423345" y="3431335"/>
            <a:ext cx="7924800" cy="1371600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77800" y="392902"/>
            <a:ext cx="128916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/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</a:t>
            </a:r>
            <a:r>
              <a:rPr lang="es-ES" sz="3600" b="1" spc="-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</a:t>
            </a:r>
            <a:r>
              <a:rPr lang="es-ES" sz="36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36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≠0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0700" y="373630"/>
            <a:ext cx="16916400" cy="45140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10160" algn="just"/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calculando los valores de potencia entregada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generador sincrónico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cada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25800" y="871434"/>
            <a:ext cx="11506200" cy="1871765"/>
            <a:chOff x="972543" y="1725167"/>
            <a:chExt cx="6190257" cy="90487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2543" y="1789045"/>
              <a:ext cx="5943085" cy="6785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953000" y="1725167"/>
              <a:ext cx="2209800" cy="904875"/>
            </a:xfrm>
            <a:custGeom>
              <a:avLst/>
              <a:gdLst/>
              <a:ahLst/>
              <a:cxnLst/>
              <a:rect l="l" t="t" r="r" b="b"/>
              <a:pathLst>
                <a:path w="2209800" h="904875">
                  <a:moveTo>
                    <a:pt x="0" y="452500"/>
                  </a:moveTo>
                  <a:lnTo>
                    <a:pt x="7988" y="397802"/>
                  </a:lnTo>
                  <a:lnTo>
                    <a:pt x="31337" y="345042"/>
                  </a:lnTo>
                  <a:lnTo>
                    <a:pt x="69123" y="294598"/>
                  </a:lnTo>
                  <a:lnTo>
                    <a:pt x="120421" y="246848"/>
                  </a:lnTo>
                  <a:lnTo>
                    <a:pt x="184305" y="202173"/>
                  </a:lnTo>
                  <a:lnTo>
                    <a:pt x="220679" y="181106"/>
                  </a:lnTo>
                  <a:lnTo>
                    <a:pt x="259853" y="160949"/>
                  </a:lnTo>
                  <a:lnTo>
                    <a:pt x="301712" y="141750"/>
                  </a:lnTo>
                  <a:lnTo>
                    <a:pt x="346139" y="123555"/>
                  </a:lnTo>
                  <a:lnTo>
                    <a:pt x="393020" y="106413"/>
                  </a:lnTo>
                  <a:lnTo>
                    <a:pt x="442239" y="90371"/>
                  </a:lnTo>
                  <a:lnTo>
                    <a:pt x="493680" y="75475"/>
                  </a:lnTo>
                  <a:lnTo>
                    <a:pt x="547228" y="61773"/>
                  </a:lnTo>
                  <a:lnTo>
                    <a:pt x="602768" y="49313"/>
                  </a:lnTo>
                  <a:lnTo>
                    <a:pt x="660183" y="38141"/>
                  </a:lnTo>
                  <a:lnTo>
                    <a:pt x="719358" y="28306"/>
                  </a:lnTo>
                  <a:lnTo>
                    <a:pt x="780177" y="19854"/>
                  </a:lnTo>
                  <a:lnTo>
                    <a:pt x="842526" y="12832"/>
                  </a:lnTo>
                  <a:lnTo>
                    <a:pt x="906288" y="7289"/>
                  </a:lnTo>
                  <a:lnTo>
                    <a:pt x="971348" y="3271"/>
                  </a:lnTo>
                  <a:lnTo>
                    <a:pt x="1037590" y="825"/>
                  </a:lnTo>
                  <a:lnTo>
                    <a:pt x="1104900" y="0"/>
                  </a:lnTo>
                  <a:lnTo>
                    <a:pt x="1172209" y="825"/>
                  </a:lnTo>
                  <a:lnTo>
                    <a:pt x="1238451" y="3271"/>
                  </a:lnTo>
                  <a:lnTo>
                    <a:pt x="1303511" y="7289"/>
                  </a:lnTo>
                  <a:lnTo>
                    <a:pt x="1367273" y="12832"/>
                  </a:lnTo>
                  <a:lnTo>
                    <a:pt x="1429622" y="19854"/>
                  </a:lnTo>
                  <a:lnTo>
                    <a:pt x="1490441" y="28306"/>
                  </a:lnTo>
                  <a:lnTo>
                    <a:pt x="1549616" y="38141"/>
                  </a:lnTo>
                  <a:lnTo>
                    <a:pt x="1607031" y="49313"/>
                  </a:lnTo>
                  <a:lnTo>
                    <a:pt x="1662571" y="61773"/>
                  </a:lnTo>
                  <a:lnTo>
                    <a:pt x="1716119" y="75475"/>
                  </a:lnTo>
                  <a:lnTo>
                    <a:pt x="1767560" y="90371"/>
                  </a:lnTo>
                  <a:lnTo>
                    <a:pt x="1816779" y="106413"/>
                  </a:lnTo>
                  <a:lnTo>
                    <a:pt x="1863660" y="123555"/>
                  </a:lnTo>
                  <a:lnTo>
                    <a:pt x="1908087" y="141750"/>
                  </a:lnTo>
                  <a:lnTo>
                    <a:pt x="1949946" y="160949"/>
                  </a:lnTo>
                  <a:lnTo>
                    <a:pt x="1989120" y="181106"/>
                  </a:lnTo>
                  <a:lnTo>
                    <a:pt x="2025494" y="202173"/>
                  </a:lnTo>
                  <a:lnTo>
                    <a:pt x="2058952" y="224103"/>
                  </a:lnTo>
                  <a:lnTo>
                    <a:pt x="2116658" y="270362"/>
                  </a:lnTo>
                  <a:lnTo>
                    <a:pt x="2161316" y="319506"/>
                  </a:lnTo>
                  <a:lnTo>
                    <a:pt x="2191999" y="371156"/>
                  </a:lnTo>
                  <a:lnTo>
                    <a:pt x="2207783" y="424933"/>
                  </a:lnTo>
                  <a:lnTo>
                    <a:pt x="2209800" y="452500"/>
                  </a:lnTo>
                  <a:lnTo>
                    <a:pt x="2207783" y="480055"/>
                  </a:lnTo>
                  <a:lnTo>
                    <a:pt x="2191999" y="533807"/>
                  </a:lnTo>
                  <a:lnTo>
                    <a:pt x="2161316" y="585436"/>
                  </a:lnTo>
                  <a:lnTo>
                    <a:pt x="2116658" y="634563"/>
                  </a:lnTo>
                  <a:lnTo>
                    <a:pt x="2058952" y="680809"/>
                  </a:lnTo>
                  <a:lnTo>
                    <a:pt x="2025494" y="702733"/>
                  </a:lnTo>
                  <a:lnTo>
                    <a:pt x="1989120" y="723795"/>
                  </a:lnTo>
                  <a:lnTo>
                    <a:pt x="1949946" y="743947"/>
                  </a:lnTo>
                  <a:lnTo>
                    <a:pt x="1908087" y="763142"/>
                  </a:lnTo>
                  <a:lnTo>
                    <a:pt x="1863660" y="781333"/>
                  </a:lnTo>
                  <a:lnTo>
                    <a:pt x="1816779" y="798472"/>
                  </a:lnTo>
                  <a:lnTo>
                    <a:pt x="1767560" y="814512"/>
                  </a:lnTo>
                  <a:lnTo>
                    <a:pt x="1716119" y="829406"/>
                  </a:lnTo>
                  <a:lnTo>
                    <a:pt x="1662571" y="843105"/>
                  </a:lnTo>
                  <a:lnTo>
                    <a:pt x="1607031" y="855564"/>
                  </a:lnTo>
                  <a:lnTo>
                    <a:pt x="1549616" y="866735"/>
                  </a:lnTo>
                  <a:lnTo>
                    <a:pt x="1490441" y="876569"/>
                  </a:lnTo>
                  <a:lnTo>
                    <a:pt x="1429622" y="885021"/>
                  </a:lnTo>
                  <a:lnTo>
                    <a:pt x="1367273" y="892042"/>
                  </a:lnTo>
                  <a:lnTo>
                    <a:pt x="1303511" y="897585"/>
                  </a:lnTo>
                  <a:lnTo>
                    <a:pt x="1238451" y="901603"/>
                  </a:lnTo>
                  <a:lnTo>
                    <a:pt x="1172209" y="904049"/>
                  </a:lnTo>
                  <a:lnTo>
                    <a:pt x="1104900" y="904875"/>
                  </a:lnTo>
                  <a:lnTo>
                    <a:pt x="1037590" y="904049"/>
                  </a:lnTo>
                  <a:lnTo>
                    <a:pt x="971348" y="901603"/>
                  </a:lnTo>
                  <a:lnTo>
                    <a:pt x="906288" y="897585"/>
                  </a:lnTo>
                  <a:lnTo>
                    <a:pt x="842526" y="892042"/>
                  </a:lnTo>
                  <a:lnTo>
                    <a:pt x="780177" y="885021"/>
                  </a:lnTo>
                  <a:lnTo>
                    <a:pt x="719358" y="876569"/>
                  </a:lnTo>
                  <a:lnTo>
                    <a:pt x="660183" y="866735"/>
                  </a:lnTo>
                  <a:lnTo>
                    <a:pt x="602768" y="855564"/>
                  </a:lnTo>
                  <a:lnTo>
                    <a:pt x="547228" y="843105"/>
                  </a:lnTo>
                  <a:lnTo>
                    <a:pt x="493680" y="829406"/>
                  </a:lnTo>
                  <a:lnTo>
                    <a:pt x="442239" y="814512"/>
                  </a:lnTo>
                  <a:lnTo>
                    <a:pt x="393020" y="798472"/>
                  </a:lnTo>
                  <a:lnTo>
                    <a:pt x="346139" y="781333"/>
                  </a:lnTo>
                  <a:lnTo>
                    <a:pt x="301712" y="763142"/>
                  </a:lnTo>
                  <a:lnTo>
                    <a:pt x="259853" y="743947"/>
                  </a:lnTo>
                  <a:lnTo>
                    <a:pt x="220679" y="723795"/>
                  </a:lnTo>
                  <a:lnTo>
                    <a:pt x="184305" y="702733"/>
                  </a:lnTo>
                  <a:lnTo>
                    <a:pt x="150847" y="680809"/>
                  </a:lnTo>
                  <a:lnTo>
                    <a:pt x="93141" y="634563"/>
                  </a:lnTo>
                  <a:lnTo>
                    <a:pt x="48483" y="585436"/>
                  </a:lnTo>
                  <a:lnTo>
                    <a:pt x="17800" y="533807"/>
                  </a:lnTo>
                  <a:lnTo>
                    <a:pt x="2016" y="480055"/>
                  </a:lnTo>
                  <a:lnTo>
                    <a:pt x="0" y="452500"/>
                  </a:lnTo>
                  <a:close/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5800" y="4508314"/>
            <a:ext cx="11506200" cy="4946986"/>
          </a:xfrm>
          <a:prstGeom prst="rect">
            <a:avLst/>
          </a:prstGeom>
        </p:spPr>
      </p:pic>
      <p:sp>
        <p:nvSpPr>
          <p:cNvPr id="18" name="object 11"/>
          <p:cNvSpPr txBox="1"/>
          <p:nvPr/>
        </p:nvSpPr>
        <p:spPr>
          <a:xfrm>
            <a:off x="1416786" y="9169147"/>
            <a:ext cx="1516379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4.14: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Estados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posfalla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R=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R≠0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520700" y="2843435"/>
            <a:ext cx="16916400" cy="17511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8890" algn="just">
              <a:spcBef>
                <a:spcPts val="21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Claramente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mejora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se comparan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potencia de los dos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ve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evidencia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crítico,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fundamentalmente 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notable ascenso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curva, lo que permite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disponer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30199" y="1971636"/>
            <a:ext cx="17373600" cy="220509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715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Considérese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constituido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terna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1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abastece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0.5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sz="2800" b="1" i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considerablemente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Po=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1410" y="11829202"/>
            <a:ext cx="127000" cy="11794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 rotWithShape="1">
          <a:blip r:embed="rId3" cstate="print"/>
          <a:srcRect l="4286" t="8530" r="2143" b="6534"/>
          <a:stretch/>
        </p:blipFill>
        <p:spPr>
          <a:xfrm>
            <a:off x="1604010" y="5162994"/>
            <a:ext cx="14401800" cy="2993436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330200" y="354987"/>
            <a:ext cx="1737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Relación  entre  Potencia  de  Transmisión     y  la  Estabilidad  del  Sistema.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7285115" y="8839200"/>
            <a:ext cx="3463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15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406399" y="228600"/>
            <a:ext cx="1716685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Supóngase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para ambos estados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bornes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respectivamente.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813" y="6164920"/>
            <a:ext cx="17166857" cy="364779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150" dirty="0">
              <a:latin typeface="Arial"/>
              <a:cs typeface="Arial"/>
            </a:endParaRPr>
          </a:p>
          <a:p>
            <a:pPr marL="457200" marR="400050" indent="-457200" algn="just">
              <a:buFont typeface="Arial" panose="020B0604020202020204" pitchFamily="34" charset="0"/>
              <a:buChar char="•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figuras,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líneas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58419" indent="-457200" algn="just">
              <a:buFont typeface="Arial" panose="020B0604020202020204" pitchFamily="34" charset="0"/>
              <a:buChar char="•"/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falla)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26670" indent="-457200" algn="just">
              <a:buFont typeface="Arial" panose="020B0604020202020204" pitchFamily="34" charset="0"/>
              <a:buChar char="•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Comparando el tamaño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áreas sombreadas en ambos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casos, 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evidente que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cuanto mayor es la Potencia generada menor es el área de frenado disponible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por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desmejora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3400" y="1103198"/>
            <a:ext cx="10831326" cy="4582659"/>
          </a:xfrm>
          <a:prstGeom prst="rect">
            <a:avLst/>
          </a:prstGeom>
        </p:spPr>
      </p:pic>
      <p:sp>
        <p:nvSpPr>
          <p:cNvPr id="23" name="Rectángulo 22"/>
          <p:cNvSpPr/>
          <p:nvPr/>
        </p:nvSpPr>
        <p:spPr>
          <a:xfrm>
            <a:off x="888113" y="5320682"/>
            <a:ext cx="16176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indent="11113" algn="ctr">
              <a:spcBef>
                <a:spcPts val="18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b:</a:t>
            </a:r>
            <a:r>
              <a:rPr lang="es-ES"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Estacionario,</a:t>
            </a:r>
            <a:r>
              <a:rPr lang="es-ES"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posfalla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≠</a:t>
            </a:r>
            <a:r>
              <a:rPr lang="es-ES" sz="2800" b="1" i="1" spc="100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valores</a:t>
            </a:r>
            <a:r>
              <a:rPr lang="es-ES" sz="2800" b="1" i="1" spc="65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de </a:t>
            </a:r>
            <a:r>
              <a:rPr lang="es-ES" sz="2800" b="1" i="1" spc="-295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Demanda</a:t>
            </a:r>
            <a:endParaRPr lang="es-E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9072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53828" y="1283942"/>
            <a:ext cx="17221200" cy="32720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69900" marR="5080" indent="-457200" algn="just">
              <a:spcBef>
                <a:spcPts val="195"/>
              </a:spcBef>
              <a:buFont typeface="Wingdings" panose="05000000000000000000" pitchFamily="2" charset="2"/>
              <a:buChar char="Ø"/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severidad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fallas,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disminuir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aumenta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 entre la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8255" indent="-457200" algn="just">
              <a:spcBef>
                <a:spcPts val="925"/>
              </a:spcBef>
              <a:buFont typeface="Wingdings" panose="05000000000000000000" pitchFamily="2" charset="2"/>
              <a:buChar char="Ø"/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la distancia entre falla y generador se refleja en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incremento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admitancia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acoplamiento,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que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beneficia a la estabilidad transitoria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permitiendo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mayores tiempos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maniobras de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spcBef>
                <a:spcPts val="910"/>
              </a:spcBef>
              <a:buFont typeface="Wingdings" panose="05000000000000000000" pitchFamily="2" charset="2"/>
              <a:buChar char="Ø"/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consecuencia,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i="1" spc="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estamos </a:t>
            </a:r>
            <a:r>
              <a:rPr sz="2800" b="1" i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desfavorable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</a:t>
            </a:r>
            <a:r>
              <a:rPr sz="2800" b="1" i="1" spc="3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77800" y="288712"/>
            <a:ext cx="95609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">
              <a:spcBef>
                <a:spcPts val="50"/>
              </a:spcBef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</a:t>
            </a:r>
            <a:r>
              <a:rPr lang="es-ES" sz="3600" b="1" spc="-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Ubicación de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53828" y="4738489"/>
            <a:ext cx="1722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8470" marR="229235" indent="-381000" algn="just">
              <a:spcBef>
                <a:spcPts val="170"/>
              </a:spcBef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 Impacto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diferentes Tipos de Cortocircuitos sobre la Estabilidad </a:t>
            </a:r>
            <a:r>
              <a:rPr lang="es-ES" sz="3600" b="1" spc="-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Transitoria.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30201" y="6091983"/>
            <a:ext cx="17241874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6350" indent="-457200" algn="just">
              <a:spcBef>
                <a:spcPts val="195"/>
              </a:spcBef>
              <a:buFont typeface="Wingdings" panose="05000000000000000000" pitchFamily="2" charset="2"/>
              <a:buChar char="Ø"/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r>
              <a:rPr lang="es-ES" sz="2800" b="1" i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presentar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causar </a:t>
            </a:r>
            <a:r>
              <a:rPr lang="es-ES"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sistemas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6350" indent="-457200" algn="just">
              <a:spcBef>
                <a:spcPts val="925"/>
              </a:spcBef>
              <a:buFont typeface="Wingdings" panose="05000000000000000000" pitchFamily="2" charset="2"/>
              <a:buChar char="Ø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vez,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carga, </a:t>
            </a:r>
            <a:r>
              <a:rPr lang="es-ES"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configuración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generación.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5080" indent="-457200" algn="just">
              <a:spcBef>
                <a:spcPts val="919"/>
              </a:spcBef>
              <a:buFont typeface="Wingdings" panose="05000000000000000000" pitchFamily="2" charset="2"/>
              <a:buChar char="Ø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determinantes </a:t>
            </a:r>
            <a:r>
              <a:rPr lang="es-ES" sz="2800" b="1" i="1" spc="-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cuestión.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30200" y="304800"/>
            <a:ext cx="17221200" cy="522130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algn="just"/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frecuentes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clasifican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indent="-514350" algn="just"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indent="-514350" algn="just"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bifásicos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650" marR="1708785" indent="-514350" algn="just">
              <a:spcBef>
                <a:spcPts val="65"/>
              </a:spcBef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bifásicos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z="2800" b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(aislados) </a:t>
            </a:r>
            <a:r>
              <a:rPr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spc="-32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650" marR="1708785" indent="-514350" algn="just">
              <a:spcBef>
                <a:spcPts val="65"/>
              </a:spcBef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sz="2800" b="1" spc="7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 monofásico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304165" algn="just"/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probabilidad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crece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mencionado,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severidad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sentido.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3335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estadísticas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Bretaña,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años, 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aéreas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400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41200" y="5704864"/>
            <a:ext cx="2841138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0.52%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5.90%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22.46%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71.12%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165" y="8077200"/>
            <a:ext cx="17247235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Naturalmente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mostrada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ilustra </a:t>
            </a:r>
            <a:r>
              <a:rPr sz="2800" spc="-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cualitativamente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probabilidad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benignas.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5526101"/>
            <a:ext cx="127508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5"/>
              </a:spcBef>
            </a:pP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indent="-514350" algn="just"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indent="-514350" algn="just"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bifásicos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650" marR="1708785" indent="-514350" algn="just">
              <a:spcBef>
                <a:spcPts val="65"/>
              </a:spcBef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lang="es-ES"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bifásicos</a:t>
            </a:r>
            <a:r>
              <a:rPr lang="es-ES"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lang="es-ES" sz="2800" b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(aislados) </a:t>
            </a:r>
            <a:r>
              <a:rPr lang="es-ES"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55650" marR="1708785" indent="-514350" algn="just">
              <a:spcBef>
                <a:spcPts val="65"/>
              </a:spcBef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7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 monofásico</a:t>
            </a:r>
            <a:r>
              <a:rPr lang="es-ES"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65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4771</Words>
  <Application>Microsoft Office PowerPoint</Application>
  <PresentationFormat>Personalizado</PresentationFormat>
  <Paragraphs>346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6" baseType="lpstr">
      <vt:lpstr>Arial</vt:lpstr>
      <vt:lpstr>Calibri</vt:lpstr>
      <vt:lpstr>Cambria Math</vt:lpstr>
      <vt:lpstr>Microsoft Sans Serif</vt:lpstr>
      <vt:lpstr>Symbol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MdelC</dc:creator>
  <cp:lastModifiedBy>User</cp:lastModifiedBy>
  <cp:revision>85</cp:revision>
  <dcterms:created xsi:type="dcterms:W3CDTF">2024-01-06T20:18:11Z</dcterms:created>
  <dcterms:modified xsi:type="dcterms:W3CDTF">2024-06-27T17:51:46Z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2020-07-10T00:00:00Z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2024-01-06T00:00:00Z</vt:filetime>
  </property>
</Properties>
</file>